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7"/>
  </p:notesMasterIdLst>
  <p:sldIdLst>
    <p:sldId id="28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ection" id="{DA114317-CE06-4DEC-ADD6-4185F8B5F365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2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6F5"/>
    <a:srgbClr val="001B1D"/>
    <a:srgbClr val="EC6122"/>
    <a:srgbClr val="333C3D"/>
    <a:srgbClr val="454A4A"/>
    <a:srgbClr val="FFFFFF"/>
    <a:srgbClr val="0047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7C43F-A0D8-D647-B6FE-1136B29C8FB7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AD106-5983-6644-B295-8AF704AD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3C3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POSITION IN MARKET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AD106-5983-6644-B295-8AF704ADE4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1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1519238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614" y="4088702"/>
            <a:ext cx="5262880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7213600" y="0"/>
            <a:ext cx="49784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EC837BE-530D-F7CD-1AA9-F684FAF18D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13600" y="0"/>
            <a:ext cx="4978399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7449A-AD6F-8856-5DA2-C1F931BEDD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614" y="6020598"/>
            <a:ext cx="2624801" cy="3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ogo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2305302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2046" y="4830101"/>
            <a:ext cx="2658445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7213600" y="0"/>
            <a:ext cx="49784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EC837BE-530D-F7CD-1AA9-F684FAF18D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13600" y="0"/>
            <a:ext cx="4978399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FBA125-D7A8-AE1D-5F17-C6FD33FF5FB6}"/>
              </a:ext>
            </a:extLst>
          </p:cNvPr>
          <p:cNvSpPr/>
          <p:nvPr userDrawn="1"/>
        </p:nvSpPr>
        <p:spPr>
          <a:xfrm>
            <a:off x="8841220" y="5579115"/>
            <a:ext cx="3350780" cy="745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AB6DF-C60B-60B8-99B1-CD543A6F0F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08196" y="5771653"/>
            <a:ext cx="2624801" cy="36073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646C48-6955-C822-D711-F34374400AA1}"/>
              </a:ext>
            </a:extLst>
          </p:cNvPr>
          <p:cNvCxnSpPr>
            <a:cxnSpLocks/>
          </p:cNvCxnSpPr>
          <p:nvPr userDrawn="1"/>
        </p:nvCxnSpPr>
        <p:spPr>
          <a:xfrm>
            <a:off x="2990193" y="4920544"/>
            <a:ext cx="0" cy="951187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74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8136708" y="108858"/>
            <a:ext cx="1828800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9A919-CEE1-E08B-FF20-8046882EB75D}"/>
              </a:ext>
            </a:extLst>
          </p:cNvPr>
          <p:cNvSpPr/>
          <p:nvPr userDrawn="1"/>
        </p:nvSpPr>
        <p:spPr>
          <a:xfrm>
            <a:off x="8798560" y="3961677"/>
            <a:ext cx="3282214" cy="27874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4A04D-15D6-E5F3-7556-17E646EF292A}"/>
              </a:ext>
            </a:extLst>
          </p:cNvPr>
          <p:cNvSpPr/>
          <p:nvPr userDrawn="1"/>
        </p:nvSpPr>
        <p:spPr>
          <a:xfrm>
            <a:off x="7257142" y="1703978"/>
            <a:ext cx="2113280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0A3E77-14EA-CA9A-F806-A9C144F746B6}"/>
              </a:ext>
            </a:extLst>
          </p:cNvPr>
          <p:cNvSpPr/>
          <p:nvPr userDrawn="1"/>
        </p:nvSpPr>
        <p:spPr>
          <a:xfrm>
            <a:off x="9489439" y="1703978"/>
            <a:ext cx="2591335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72499-EC04-6ABB-FC8C-1FC745910B8D}"/>
              </a:ext>
            </a:extLst>
          </p:cNvPr>
          <p:cNvSpPr/>
          <p:nvPr userDrawn="1"/>
        </p:nvSpPr>
        <p:spPr>
          <a:xfrm>
            <a:off x="10078720" y="108858"/>
            <a:ext cx="2002055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7A9AEA-7F74-DB2A-BF49-2B926A764E7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36709" y="108857"/>
            <a:ext cx="1828800" cy="149134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B954DB-F974-9FE5-ECF4-6B7E79D63B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257142" y="1701733"/>
            <a:ext cx="2113280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1ACF03F-3E99-B852-DE5A-02F173395F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89438" y="1701733"/>
            <a:ext cx="2591335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C0BF85-E2D2-2BEE-45D6-6F1F527FFD0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798560" y="3963923"/>
            <a:ext cx="3282213" cy="27807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5BADAD-87DC-86FD-FC76-23AF0061DC5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0078718" y="104366"/>
            <a:ext cx="2002055" cy="1493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4A46AD-80A9-73EE-F105-A47EAEE62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1519238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C450F9F-799B-A599-A0A3-F8566B4E7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614" y="4088702"/>
            <a:ext cx="5262880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9E04B8-934D-8E9B-3C24-B84A00223F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614" y="6020598"/>
            <a:ext cx="2624801" cy="3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0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eriod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provide an overview of the agenda items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454896" y="0"/>
            <a:ext cx="273710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49BB286-DB8D-CAA3-FCCF-3E72B9BA3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123A00-2C89-1EC5-D2CB-2CA80B7AC2B4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23F19A-EF81-9277-9F37-E519B39E6A5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54896" y="0"/>
            <a:ext cx="2737104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7DE531-9600-BE93-5275-CA37F4D8D120}"/>
              </a:ext>
            </a:extLst>
          </p:cNvPr>
          <p:cNvSpPr txBox="1"/>
          <p:nvPr userDrawn="1"/>
        </p:nvSpPr>
        <p:spPr>
          <a:xfrm>
            <a:off x="7690104" y="6314474"/>
            <a:ext cx="1353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www.kmco.com</a:t>
            </a:r>
          </a:p>
        </p:txBody>
      </p:sp>
    </p:spTree>
    <p:extLst>
      <p:ext uri="{BB962C8B-B14F-4D97-AF65-F5344CB8AC3E}">
        <p14:creationId xmlns:p14="http://schemas.microsoft.com/office/powerpoint/2010/main" val="358884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9D7026DB-C436-E9DB-BD3E-C676B71D7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934" y="961847"/>
            <a:ext cx="8432800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Content Chart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2A59FC-9FE7-F24A-91E5-B2C1027EB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34" y="2125039"/>
            <a:ext cx="10353540" cy="3771114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A9C48A-3FF1-72D4-E608-9F5E7B306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934" y="477825"/>
            <a:ext cx="2624801" cy="3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0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9180" y="2275839"/>
            <a:ext cx="5262880" cy="1356360"/>
          </a:xfr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content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8136708" y="108858"/>
            <a:ext cx="1828800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9A919-CEE1-E08B-FF20-8046882EB75D}"/>
              </a:ext>
            </a:extLst>
          </p:cNvPr>
          <p:cNvSpPr/>
          <p:nvPr userDrawn="1"/>
        </p:nvSpPr>
        <p:spPr>
          <a:xfrm>
            <a:off x="8798560" y="3961677"/>
            <a:ext cx="3282214" cy="27874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4A04D-15D6-E5F3-7556-17E646EF292A}"/>
              </a:ext>
            </a:extLst>
          </p:cNvPr>
          <p:cNvSpPr/>
          <p:nvPr userDrawn="1"/>
        </p:nvSpPr>
        <p:spPr>
          <a:xfrm>
            <a:off x="7257142" y="1703978"/>
            <a:ext cx="2113280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0A3E77-14EA-CA9A-F806-A9C144F746B6}"/>
              </a:ext>
            </a:extLst>
          </p:cNvPr>
          <p:cNvSpPr/>
          <p:nvPr userDrawn="1"/>
        </p:nvSpPr>
        <p:spPr>
          <a:xfrm>
            <a:off x="9489439" y="1703978"/>
            <a:ext cx="2591335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72499-EC04-6ABB-FC8C-1FC745910B8D}"/>
              </a:ext>
            </a:extLst>
          </p:cNvPr>
          <p:cNvSpPr/>
          <p:nvPr userDrawn="1"/>
        </p:nvSpPr>
        <p:spPr>
          <a:xfrm>
            <a:off x="10078720" y="108858"/>
            <a:ext cx="2002055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B10729-46CE-40FE-D76E-1F863B2850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9180" y="850392"/>
            <a:ext cx="5262880" cy="851341"/>
          </a:xfrm>
        </p:spPr>
        <p:txBody>
          <a:bodyPr anchor="t"/>
          <a:lstStyle>
            <a:lvl1pPr algn="l">
              <a:defRPr sz="6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Section Break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7A9AEA-7F74-DB2A-BF49-2B926A764E7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36709" y="108857"/>
            <a:ext cx="1828800" cy="149134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B954DB-F974-9FE5-ECF4-6B7E79D63B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301644" y="1701733"/>
            <a:ext cx="2068777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1ACF03F-3E99-B852-DE5A-02F173395F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89438" y="1701733"/>
            <a:ext cx="2591335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C0BF85-E2D2-2BEE-45D6-6F1F527FFD0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798560" y="3957185"/>
            <a:ext cx="3282213" cy="278746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5BADAD-87DC-86FD-FC76-23AF0061DC5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0109364" y="134128"/>
            <a:ext cx="1971409" cy="146382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0EE5CA-F39F-C14A-3D9D-0F51FA2A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02121"/>
            <a:ext cx="1238956" cy="365125"/>
          </a:xfr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3F43746-7D25-9E53-9E26-6C909696A3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39E625-65DC-3BBA-7C65-6D714CEE68FB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22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alle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1544" y="859536"/>
            <a:ext cx="10292255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Photo Gallery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6A6041-C4F4-9462-A34D-9429B1B5E45B}"/>
              </a:ext>
            </a:extLst>
          </p:cNvPr>
          <p:cNvSpPr>
            <a:spLocks/>
          </p:cNvSpPr>
          <p:nvPr userDrawn="1"/>
        </p:nvSpPr>
        <p:spPr>
          <a:xfrm>
            <a:off x="1162811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45C951-AFB2-2042-2817-B1EC45DF6018}"/>
              </a:ext>
            </a:extLst>
          </p:cNvPr>
          <p:cNvSpPr>
            <a:spLocks/>
          </p:cNvSpPr>
          <p:nvPr userDrawn="1"/>
        </p:nvSpPr>
        <p:spPr>
          <a:xfrm>
            <a:off x="1162812" y="1968052"/>
            <a:ext cx="1904662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7382E4-63CD-DF99-2A6C-E7A21BB930C3}"/>
              </a:ext>
            </a:extLst>
          </p:cNvPr>
          <p:cNvSpPr>
            <a:spLocks/>
          </p:cNvSpPr>
          <p:nvPr userDrawn="1"/>
        </p:nvSpPr>
        <p:spPr>
          <a:xfrm>
            <a:off x="9044165" y="1968052"/>
            <a:ext cx="1923124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48D50CA-CB0E-E8B4-2F1C-4E4D305660AB}"/>
              </a:ext>
            </a:extLst>
          </p:cNvPr>
          <p:cNvSpPr>
            <a:spLocks/>
          </p:cNvSpPr>
          <p:nvPr userDrawn="1"/>
        </p:nvSpPr>
        <p:spPr>
          <a:xfrm>
            <a:off x="3126741" y="1968052"/>
            <a:ext cx="1904662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08FB2EB-93EB-09E0-973D-8C2AACFE6B4C}"/>
              </a:ext>
            </a:extLst>
          </p:cNvPr>
          <p:cNvSpPr>
            <a:spLocks/>
          </p:cNvSpPr>
          <p:nvPr userDrawn="1"/>
        </p:nvSpPr>
        <p:spPr>
          <a:xfrm>
            <a:off x="5090670" y="1968052"/>
            <a:ext cx="1911836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8C76FD-F2E1-F640-0019-DE44337F4665}"/>
              </a:ext>
            </a:extLst>
          </p:cNvPr>
          <p:cNvSpPr>
            <a:spLocks/>
          </p:cNvSpPr>
          <p:nvPr userDrawn="1"/>
        </p:nvSpPr>
        <p:spPr>
          <a:xfrm>
            <a:off x="7061773" y="1968052"/>
            <a:ext cx="1923124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171F03D-0AB7-2B83-48C6-A85CBE2F88F2}"/>
              </a:ext>
            </a:extLst>
          </p:cNvPr>
          <p:cNvSpPr>
            <a:spLocks/>
          </p:cNvSpPr>
          <p:nvPr userDrawn="1"/>
        </p:nvSpPr>
        <p:spPr>
          <a:xfrm>
            <a:off x="8562812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055129-C589-967D-D3B1-119ED64D8CDB}"/>
              </a:ext>
            </a:extLst>
          </p:cNvPr>
          <p:cNvSpPr>
            <a:spLocks/>
          </p:cNvSpPr>
          <p:nvPr userDrawn="1"/>
        </p:nvSpPr>
        <p:spPr>
          <a:xfrm>
            <a:off x="3629478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1BD5DF-3BEA-4EC6-2278-43E153FD7222}"/>
              </a:ext>
            </a:extLst>
          </p:cNvPr>
          <p:cNvSpPr>
            <a:spLocks/>
          </p:cNvSpPr>
          <p:nvPr userDrawn="1"/>
        </p:nvSpPr>
        <p:spPr>
          <a:xfrm>
            <a:off x="6096145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FFD0381-81FD-E0A9-0873-1494B13C6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EBB058-3A77-4516-AEC3-FB29BBA368EC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986D7D-C9AA-BDF3-7B0C-9B21BC0E84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165521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768A3A-87D5-1C59-B38B-40DE7318D98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132005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3F01E0E-CB11-BC50-374C-9908E34107F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098488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1D90537-F5F1-8DE3-D303-80431D6BD26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071061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94150F-EFFE-392A-3846-D64052C4543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46165" y="1967270"/>
            <a:ext cx="1921124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61B83EE-2470-0895-C1BA-2F999CAC0CD5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162810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D4B1363-A3D6-8D2E-E69D-830F536F29A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630947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92C32BC-EFA0-9ABB-4AA9-E84C941AF177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106517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FDD470-BCB2-D892-0E59-37131EF06E58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568716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7518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94A0C5-94DD-EAB8-B375-2C41ABA8C160}"/>
              </a:ext>
            </a:extLst>
          </p:cNvPr>
          <p:cNvSpPr/>
          <p:nvPr userDrawn="1"/>
        </p:nvSpPr>
        <p:spPr>
          <a:xfrm>
            <a:off x="9271000" y="0"/>
            <a:ext cx="2921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Section Break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CAE1125-2470-FFFF-E6ED-B951F8858F8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732133" y="3194345"/>
            <a:ext cx="2182630" cy="219412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Put a Pull Quote here to display importance or emphasis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69052D-3ACA-4F30-951E-37F5077514CB}"/>
              </a:ext>
            </a:extLst>
          </p:cNvPr>
          <p:cNvSpPr/>
          <p:nvPr userDrawn="1"/>
        </p:nvSpPr>
        <p:spPr>
          <a:xfrm>
            <a:off x="9732133" y="5643716"/>
            <a:ext cx="1191506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DF08CC-42EC-4296-7FCD-ECEC84C0C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0CE4EB-F765-CC9C-83AD-8060D66B8A22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328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59536"/>
            <a:ext cx="7721600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Testimonials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B5CF3D-1E4E-1875-CD06-BBD9A3A3149A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DA182AA-7B83-B74A-7369-82CA47EEC7A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D1E845-D984-29C1-9B55-7057C35EC71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909" y="2216784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0B49CDA-2A83-5B74-8AFF-C45FB941E99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32909" y="3374253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relationship.”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E7A404-65CB-0A0F-580C-257ACE75883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2909" y="4531722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relationship.”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C85468F-BB36-AEFA-E099-D9387C77B2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03297-866A-280A-CE14-AFB233BA1127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30209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B35AD-5FF5-83B3-CD8B-8CF17979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355E03-D86C-FA5D-9C31-3DFB26B12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Team Spotlight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31EFA-FE81-09B5-0AFD-FE885AE86EFA}"/>
              </a:ext>
            </a:extLst>
          </p:cNvPr>
          <p:cNvSpPr/>
          <p:nvPr userDrawn="1"/>
        </p:nvSpPr>
        <p:spPr>
          <a:xfrm>
            <a:off x="838200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77974-BA61-B72A-7F80-E6E67BB9CA13}"/>
              </a:ext>
            </a:extLst>
          </p:cNvPr>
          <p:cNvSpPr/>
          <p:nvPr userDrawn="1"/>
        </p:nvSpPr>
        <p:spPr>
          <a:xfrm>
            <a:off x="6186313" y="4169664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53DBD-B06B-C39B-CA6D-13453D34BA92}"/>
              </a:ext>
            </a:extLst>
          </p:cNvPr>
          <p:cNvSpPr/>
          <p:nvPr userDrawn="1"/>
        </p:nvSpPr>
        <p:spPr>
          <a:xfrm>
            <a:off x="1061156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8D816-D0B4-71B9-CD1F-0BD5F45975A6}"/>
              </a:ext>
            </a:extLst>
          </p:cNvPr>
          <p:cNvSpPr/>
          <p:nvPr userDrawn="1"/>
        </p:nvSpPr>
        <p:spPr>
          <a:xfrm>
            <a:off x="6183903" y="5952149"/>
            <a:ext cx="5167489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9BA0E6-74CD-7E91-95CB-1DFE16DA420E}"/>
              </a:ext>
            </a:extLst>
          </p:cNvPr>
          <p:cNvSpPr/>
          <p:nvPr userDrawn="1"/>
        </p:nvSpPr>
        <p:spPr>
          <a:xfrm flipV="1">
            <a:off x="1061156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AC3130D-9ADD-B51D-E269-7049DD117F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668129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AB5D186-0CD6-CB6C-FF93-0D116EE6D0C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668129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C17BFD0-3B4B-57DE-93D3-E7EA5320AF8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668129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B0952A-E7C6-A6AA-6058-941CEBDE9972}"/>
              </a:ext>
            </a:extLst>
          </p:cNvPr>
          <p:cNvSpPr/>
          <p:nvPr userDrawn="1"/>
        </p:nvSpPr>
        <p:spPr>
          <a:xfrm>
            <a:off x="6183903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D7F10C-9D47-2449-5CAB-A8ABBC58F2D0}"/>
              </a:ext>
            </a:extLst>
          </p:cNvPr>
          <p:cNvSpPr/>
          <p:nvPr userDrawn="1"/>
        </p:nvSpPr>
        <p:spPr>
          <a:xfrm>
            <a:off x="6406859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CCDC94-BC7B-EAAF-0363-2E67E5BF5AA0}"/>
              </a:ext>
            </a:extLst>
          </p:cNvPr>
          <p:cNvSpPr/>
          <p:nvPr userDrawn="1"/>
        </p:nvSpPr>
        <p:spPr>
          <a:xfrm flipV="1">
            <a:off x="6406859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4ECC457-6FD0-3D91-FB99-F7EFF3DE28D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013832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211D4F1-A9BA-320C-B98F-D0C64FF99D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013832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A4EB5AD-0DDC-A6A0-36CD-31E394A6E02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013832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2FD25C-247C-D9FD-D5FA-D8AF6594B69E}"/>
              </a:ext>
            </a:extLst>
          </p:cNvPr>
          <p:cNvSpPr/>
          <p:nvPr userDrawn="1"/>
        </p:nvSpPr>
        <p:spPr>
          <a:xfrm>
            <a:off x="840608" y="4169069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D100D8-065E-4314-2FDE-DCBA367B8016}"/>
              </a:ext>
            </a:extLst>
          </p:cNvPr>
          <p:cNvSpPr/>
          <p:nvPr userDrawn="1"/>
        </p:nvSpPr>
        <p:spPr>
          <a:xfrm>
            <a:off x="1063564" y="4414821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96B539-B72C-23BE-6AD6-6CB8B68413CA}"/>
              </a:ext>
            </a:extLst>
          </p:cNvPr>
          <p:cNvSpPr/>
          <p:nvPr userDrawn="1"/>
        </p:nvSpPr>
        <p:spPr>
          <a:xfrm flipV="1">
            <a:off x="1062142" y="5706397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05308EF-1C8D-F7CA-B06C-42AD9EEC721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2670537" y="4849340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49497D4-BCDA-4810-18D6-BE3848683B0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670537" y="4424867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379AD21F-FD3C-BBE1-ED90-C47209571F3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2670537" y="5472082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B9DF37E-4E04-CE74-497E-B89971B2043E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464263" y="5274269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3488C0-1C95-BB4C-4E02-2E9E640B4036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406859" y="2432822"/>
            <a:ext cx="1332088" cy="1301682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150D9A-CA16-54F5-9B3F-9C2F0CA96C63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061156" y="2437594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2DD838-86F1-18D5-1357-840EC6CC0DFA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1060720" y="4407666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842B95-D1D3-9202-FBAB-8471911E8C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3CB8C9-9C69-111E-52F6-20BFD6FFB23F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35119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potl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B35AD-5FF5-83B3-CD8B-8CF17979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355E03-D86C-FA5D-9C31-3DFB26B12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Team Spotlight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31EFA-FE81-09B5-0AFD-FE885AE86EFA}"/>
              </a:ext>
            </a:extLst>
          </p:cNvPr>
          <p:cNvSpPr/>
          <p:nvPr userDrawn="1"/>
        </p:nvSpPr>
        <p:spPr>
          <a:xfrm>
            <a:off x="838200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77974-BA61-B72A-7F80-E6E67BB9CA13}"/>
              </a:ext>
            </a:extLst>
          </p:cNvPr>
          <p:cNvSpPr/>
          <p:nvPr userDrawn="1"/>
        </p:nvSpPr>
        <p:spPr>
          <a:xfrm>
            <a:off x="6186313" y="4169664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53DBD-B06B-C39B-CA6D-13453D34BA92}"/>
              </a:ext>
            </a:extLst>
          </p:cNvPr>
          <p:cNvSpPr/>
          <p:nvPr userDrawn="1"/>
        </p:nvSpPr>
        <p:spPr>
          <a:xfrm>
            <a:off x="1061156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8D816-D0B4-71B9-CD1F-0BD5F45975A6}"/>
              </a:ext>
            </a:extLst>
          </p:cNvPr>
          <p:cNvSpPr/>
          <p:nvPr userDrawn="1"/>
        </p:nvSpPr>
        <p:spPr>
          <a:xfrm>
            <a:off x="6183903" y="5952149"/>
            <a:ext cx="5167489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9BA0E6-74CD-7E91-95CB-1DFE16DA420E}"/>
              </a:ext>
            </a:extLst>
          </p:cNvPr>
          <p:cNvSpPr/>
          <p:nvPr userDrawn="1"/>
        </p:nvSpPr>
        <p:spPr>
          <a:xfrm flipV="1">
            <a:off x="1061156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AC3130D-9ADD-B51D-E269-7049DD117F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668129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AB5D186-0CD6-CB6C-FF93-0D116EE6D0C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668129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C17BFD0-3B4B-57DE-93D3-E7EA5320AF8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668129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B0952A-E7C6-A6AA-6058-941CEBDE9972}"/>
              </a:ext>
            </a:extLst>
          </p:cNvPr>
          <p:cNvSpPr/>
          <p:nvPr userDrawn="1"/>
        </p:nvSpPr>
        <p:spPr>
          <a:xfrm>
            <a:off x="6183903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D7F10C-9D47-2449-5CAB-A8ABBC58F2D0}"/>
              </a:ext>
            </a:extLst>
          </p:cNvPr>
          <p:cNvSpPr/>
          <p:nvPr userDrawn="1"/>
        </p:nvSpPr>
        <p:spPr>
          <a:xfrm>
            <a:off x="6406859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CCDC94-BC7B-EAAF-0363-2E67E5BF5AA0}"/>
              </a:ext>
            </a:extLst>
          </p:cNvPr>
          <p:cNvSpPr/>
          <p:nvPr userDrawn="1"/>
        </p:nvSpPr>
        <p:spPr>
          <a:xfrm flipV="1">
            <a:off x="6406859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4ECC457-6FD0-3D91-FB99-F7EFF3DE28D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013832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211D4F1-A9BA-320C-B98F-D0C64FF99D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013832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A4EB5AD-0DDC-A6A0-36CD-31E394A6E02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013832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2FD25C-247C-D9FD-D5FA-D8AF6594B69E}"/>
              </a:ext>
            </a:extLst>
          </p:cNvPr>
          <p:cNvSpPr/>
          <p:nvPr userDrawn="1"/>
        </p:nvSpPr>
        <p:spPr>
          <a:xfrm>
            <a:off x="840608" y="4169069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D100D8-065E-4314-2FDE-DCBA367B8016}"/>
              </a:ext>
            </a:extLst>
          </p:cNvPr>
          <p:cNvSpPr/>
          <p:nvPr userDrawn="1"/>
        </p:nvSpPr>
        <p:spPr>
          <a:xfrm>
            <a:off x="1063564" y="4414821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96B539-B72C-23BE-6AD6-6CB8B68413CA}"/>
              </a:ext>
            </a:extLst>
          </p:cNvPr>
          <p:cNvSpPr/>
          <p:nvPr userDrawn="1"/>
        </p:nvSpPr>
        <p:spPr>
          <a:xfrm flipV="1">
            <a:off x="1062142" y="5706397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05308EF-1C8D-F7CA-B06C-42AD9EEC721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2670537" y="4849340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49497D4-BCDA-4810-18D6-BE3848683B0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670537" y="4424867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379AD21F-FD3C-BBE1-ED90-C47209571F3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2670537" y="5472082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B9DF37E-4E04-CE74-497E-B89971B2043E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464263" y="5274269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3488C0-1C95-BB4C-4E02-2E9E640B4036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406859" y="2432821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150D9A-CA16-54F5-9B3F-9C2F0CA96C63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061156" y="2437594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2DD838-86F1-18D5-1357-840EC6CC0DFA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1060720" y="4407666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BA544A-C03D-891C-BD28-8A246EFB82C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334400" y="2181796"/>
            <a:ext cx="1671289" cy="199989"/>
          </a:xfrm>
          <a:solidFill>
            <a:schemeClr val="tx1"/>
          </a:solidFill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ribbon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43764C3-4D85-D200-53A4-FE7B4770D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79DCD6-BCF2-9F2C-4880-9E101DC53B3D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30137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Mode - Single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61F59EB-3210-C45C-6235-9AF81CD124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983" y="6347628"/>
            <a:ext cx="225231" cy="2377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Content Dark Mode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6F33AD1-CAF4-9E27-1A16-6944A43338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D0BC8-45D0-4E3E-3B70-549C5656CA62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62046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Mode - Photo Gr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5632048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8613059" y="78447"/>
            <a:ext cx="3578942" cy="3378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5632048" cy="859536"/>
          </a:xfrm>
        </p:spPr>
        <p:txBody>
          <a:bodyPr anchor="t"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Content Dark Mode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A1684-7FBA-9EBD-23A1-92C1F2DB0D50}"/>
              </a:ext>
            </a:extLst>
          </p:cNvPr>
          <p:cNvSpPr/>
          <p:nvPr userDrawn="1"/>
        </p:nvSpPr>
        <p:spPr>
          <a:xfrm>
            <a:off x="9919504" y="3546351"/>
            <a:ext cx="2272496" cy="32421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DDA113-5292-C00B-A5AE-2631C9F4CA43}"/>
              </a:ext>
            </a:extLst>
          </p:cNvPr>
          <p:cNvSpPr/>
          <p:nvPr userDrawn="1"/>
        </p:nvSpPr>
        <p:spPr>
          <a:xfrm>
            <a:off x="6933237" y="3546352"/>
            <a:ext cx="2893671" cy="32421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3C02D96-A944-2389-E6CC-4D8BFE0AABC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613059" y="78447"/>
            <a:ext cx="3578942" cy="337820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4FB8AB-1EE0-04CF-A040-38897E15D45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33237" y="3546351"/>
            <a:ext cx="2893671" cy="324219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D27A990-7D5B-938A-D8C8-E0FFF942F6B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919504" y="3546351"/>
            <a:ext cx="2272496" cy="324219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B0C332-846A-38D8-49A6-4DE2F13621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983" y="6347628"/>
            <a:ext cx="225231" cy="2377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181D54-1B95-5734-A5E6-7B6C73F669D8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957030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CC19B1-1BB7-E25A-8606-1E886AF74C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9C4CCA-159F-4B36-0F9E-A030F9403072}"/>
              </a:ext>
            </a:extLst>
          </p:cNvPr>
          <p:cNvSpPr txBox="1"/>
          <p:nvPr userDrawn="1"/>
        </p:nvSpPr>
        <p:spPr>
          <a:xfrm>
            <a:off x="7382868" y="6331134"/>
            <a:ext cx="1353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www.kmco.com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DC94C66-0955-FEEA-A7E1-116BFBE68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1ADAE6-3BE8-C328-D88A-AADE32DA46CD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31045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the Pres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2909" y="4211505"/>
            <a:ext cx="5914980" cy="12484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showcase points of contact and background information of the presenter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9536"/>
            <a:ext cx="7824537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Contact the Presenter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401DAD-6F91-173A-1F8F-B9A387A9BAD3}"/>
              </a:ext>
            </a:extLst>
          </p:cNvPr>
          <p:cNvSpPr/>
          <p:nvPr userDrawn="1"/>
        </p:nvSpPr>
        <p:spPr>
          <a:xfrm>
            <a:off x="930918" y="2338254"/>
            <a:ext cx="1591319" cy="15896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3677DA-E57C-91B2-7F3B-E769EFA836CC}"/>
              </a:ext>
            </a:extLst>
          </p:cNvPr>
          <p:cNvGrpSpPr/>
          <p:nvPr userDrawn="1"/>
        </p:nvGrpSpPr>
        <p:grpSpPr>
          <a:xfrm>
            <a:off x="7589021" y="2338255"/>
            <a:ext cx="4023858" cy="3344684"/>
            <a:chOff x="7589021" y="2653780"/>
            <a:chExt cx="4023858" cy="343715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1A7A36-7190-5D5F-9589-2628725C9034}"/>
                </a:ext>
              </a:extLst>
            </p:cNvPr>
            <p:cNvSpPr/>
            <p:nvPr userDrawn="1"/>
          </p:nvSpPr>
          <p:spPr>
            <a:xfrm>
              <a:off x="7589021" y="2653780"/>
              <a:ext cx="4023857" cy="343715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E55C41A-2544-116A-2D63-54800DE326B0}"/>
                </a:ext>
              </a:extLst>
            </p:cNvPr>
            <p:cNvSpPr/>
            <p:nvPr userDrawn="1"/>
          </p:nvSpPr>
          <p:spPr>
            <a:xfrm>
              <a:off x="7589022" y="5998464"/>
              <a:ext cx="4023857" cy="924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2E5A1F9-A3DB-4AB5-7E04-0AFF2DD59786}"/>
              </a:ext>
            </a:extLst>
          </p:cNvPr>
          <p:cNvSpPr/>
          <p:nvPr userDrawn="1"/>
        </p:nvSpPr>
        <p:spPr>
          <a:xfrm>
            <a:off x="930917" y="3845641"/>
            <a:ext cx="1591319" cy="823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630CD7-58B1-7F90-25A0-BD15AE699A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40816" y="2889230"/>
            <a:ext cx="3320266" cy="210139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showcase points of contact and background information of the presenter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301D341-0D0A-C6EE-2D25-8466F9C670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44774" y="2353925"/>
            <a:ext cx="4652776" cy="446849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pc="0" dirty="0">
                <a:solidFill>
                  <a:schemeClr val="tx2"/>
                </a:solidFill>
                <a:effectLst/>
              </a:defRPr>
            </a:lvl1pPr>
          </a:lstStyle>
          <a:p>
            <a:pPr marL="0" lvl="0" indent="0">
              <a:buNone/>
            </a:pPr>
            <a:r>
              <a:rPr lang="en-US"/>
              <a:t>First Name, Last Name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B0234AC7-5140-37DB-46BF-D318F2A82B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4774" y="2800774"/>
            <a:ext cx="4652775" cy="460275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spc="3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POSITON &amp; DEPARTMENT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E503D95-CE1D-193F-3DBE-4DAD34CE5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4775" y="3273942"/>
            <a:ext cx="3861320" cy="541337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spc="0" dirty="0">
                <a:solidFill>
                  <a:schemeClr val="tx2"/>
                </a:solidFill>
                <a:effectLst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 err="1"/>
              <a:t>email@kmco.com</a:t>
            </a:r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2EA5537-6E43-D02B-4024-B32C1D7CE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88FEE4-5242-E7C6-0059-4DAE777FE1F9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25801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412938"/>
            <a:ext cx="7251700" cy="1909762"/>
          </a:xfrm>
        </p:spPr>
        <p:txBody>
          <a:bodyPr anchor="t"/>
          <a:lstStyle>
            <a:lvl1pPr algn="l">
              <a:lnSpc>
                <a:spcPct val="100000"/>
              </a:lnSpc>
              <a:defRPr sz="5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We Look Forward To Working With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4733164"/>
            <a:ext cx="7251700" cy="711898"/>
          </a:xfrm>
        </p:spPr>
        <p:txBody>
          <a:bodyPr>
            <a:normAutofit/>
          </a:bodyPr>
          <a:lstStyle>
            <a:lvl1pPr marL="0" indent="0" algn="l">
              <a:buNone/>
              <a:defRPr sz="18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>
                <a:effectLst/>
              </a:rPr>
              <a:t>If this proposal is acceptable to you, we will provide a formal engagement letter that will set forth the terms of our working relationship.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0" y="0"/>
            <a:ext cx="34899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17E0A-755B-2FAE-E843-9C50A82CB20E}"/>
              </a:ext>
            </a:extLst>
          </p:cNvPr>
          <p:cNvSpPr txBox="1"/>
          <p:nvPr userDrawn="1"/>
        </p:nvSpPr>
        <p:spPr>
          <a:xfrm>
            <a:off x="4267200" y="5740751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77"/>
              </a:rPr>
              <a:t>Learn more 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70A0A-4DBB-6D58-2A57-8CD1DAB138D3}"/>
              </a:ext>
            </a:extLst>
          </p:cNvPr>
          <p:cNvSpPr txBox="1"/>
          <p:nvPr userDrawn="1"/>
        </p:nvSpPr>
        <p:spPr>
          <a:xfrm>
            <a:off x="5883348" y="5740751"/>
            <a:ext cx="185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Source Sans Pro" panose="020B0503030403020204" pitchFamily="34" charset="77"/>
              </a:rPr>
              <a:t>www.kmco.com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6A370-0709-0177-9DBB-673CFB893B8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0" y="0"/>
            <a:ext cx="3489960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F70BF0-A443-A949-B6B1-ED83962AA1D5}"/>
              </a:ext>
            </a:extLst>
          </p:cNvPr>
          <p:cNvSpPr/>
          <p:nvPr userDrawn="1"/>
        </p:nvSpPr>
        <p:spPr>
          <a:xfrm>
            <a:off x="-21774" y="5797841"/>
            <a:ext cx="2862945" cy="6864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B6881B-2D72-CF45-8C4D-09C99384CA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736" y="6001265"/>
            <a:ext cx="2118323" cy="2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15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Kreischer Mil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169955"/>
            <a:ext cx="7251700" cy="902685"/>
          </a:xfrm>
        </p:spPr>
        <p:txBody>
          <a:bodyPr anchor="t"/>
          <a:lstStyle>
            <a:lvl1pPr algn="l">
              <a:lnSpc>
                <a:spcPct val="100000"/>
              </a:lnSpc>
              <a:defRPr sz="5500" b="0" i="0">
                <a:solidFill>
                  <a:schemeClr val="accent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About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535300"/>
            <a:ext cx="7251700" cy="1909762"/>
          </a:xfrm>
        </p:spPr>
        <p:txBody>
          <a:bodyPr>
            <a:normAutofit/>
          </a:bodyPr>
          <a:lstStyle>
            <a:lvl1pPr marL="0" indent="0" algn="l">
              <a:buNone/>
              <a:defRPr sz="18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0" y="0"/>
            <a:ext cx="34899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17E0A-755B-2FAE-E843-9C50A82CB20E}"/>
              </a:ext>
            </a:extLst>
          </p:cNvPr>
          <p:cNvSpPr txBox="1"/>
          <p:nvPr userDrawn="1"/>
        </p:nvSpPr>
        <p:spPr>
          <a:xfrm>
            <a:off x="4373880" y="5730240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77"/>
              </a:rPr>
              <a:t>Learn more 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70A0A-4DBB-6D58-2A57-8CD1DAB138D3}"/>
              </a:ext>
            </a:extLst>
          </p:cNvPr>
          <p:cNvSpPr txBox="1"/>
          <p:nvPr userDrawn="1"/>
        </p:nvSpPr>
        <p:spPr>
          <a:xfrm>
            <a:off x="5990028" y="5730240"/>
            <a:ext cx="185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Source Sans Pro" panose="020B0503030403020204" pitchFamily="34" charset="77"/>
              </a:rPr>
              <a:t>www.kmco.com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4623F6-B6DE-0DCB-4904-EA9047FA2706}"/>
              </a:ext>
            </a:extLst>
          </p:cNvPr>
          <p:cNvSpPr txBox="1">
            <a:spLocks/>
          </p:cNvSpPr>
          <p:nvPr userDrawn="1"/>
        </p:nvSpPr>
        <p:spPr>
          <a:xfrm>
            <a:off x="4267200" y="2084355"/>
            <a:ext cx="7251700" cy="9026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Minion Pro" panose="02040503050201020203" pitchFamily="18" charset="0"/>
                <a:ea typeface="+mj-ea"/>
                <a:cs typeface="+mj-cs"/>
              </a:defRPr>
            </a:lvl1pPr>
          </a:lstStyle>
          <a:p>
            <a:r>
              <a:rPr lang="en-US" b="0" i="0">
                <a:solidFill>
                  <a:schemeClr val="tx1"/>
                </a:solidFill>
                <a:latin typeface="Georgia" panose="02040502050405020303" pitchFamily="18" charset="0"/>
              </a:rPr>
              <a:t>Kreischer Miller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6D6FB-1D91-5196-8285-5357C89100F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0" y="0"/>
            <a:ext cx="3489960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69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8AD7D6-1807-BE34-CC22-104D027F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4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2D799-516B-CF3E-CBDC-3AC087B0D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5849"/>
            <a:ext cx="10515600" cy="377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80782-6B07-E444-5183-8C8EE5BB3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spc="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60" r:id="rId3"/>
    <p:sldLayoutId id="2147483650" r:id="rId4"/>
    <p:sldLayoutId id="2147483662" r:id="rId5"/>
    <p:sldLayoutId id="2147483672" r:id="rId6"/>
    <p:sldLayoutId id="2147483665" r:id="rId7"/>
    <p:sldLayoutId id="2147483663" r:id="rId8"/>
    <p:sldLayoutId id="2147483667" r:id="rId9"/>
    <p:sldLayoutId id="2147483673" r:id="rId10"/>
    <p:sldLayoutId id="2147483674" r:id="rId11"/>
    <p:sldLayoutId id="2147483664" r:id="rId12"/>
    <p:sldLayoutId id="2147483671" r:id="rId13"/>
    <p:sldLayoutId id="2147483661" r:id="rId14"/>
    <p:sldLayoutId id="2147483670" r:id="rId15"/>
    <p:sldLayoutId id="2147483668" r:id="rId16"/>
    <p:sldLayoutId id="214748366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b="0" i="0" kern="1200" spc="90" baseline="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nion Pro" panose="02040503050201020203" pitchFamily="18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D5F5CA6-C9CA-CA19-8B2C-5FEFCDA1F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61" y="1231528"/>
            <a:ext cx="10554929" cy="859536"/>
          </a:xfrm>
        </p:spPr>
        <p:txBody>
          <a:bodyPr/>
          <a:lstStyle/>
          <a:p>
            <a:r>
              <a:rPr lang="en-US" sz="2000" dirty="0"/>
              <a:t>Bonus Depreciation and Section 179 Expensing </a:t>
            </a:r>
            <a:r>
              <a:rPr lang="en-US" sz="2000" dirty="0">
                <a:solidFill>
                  <a:srgbClr val="EC6122"/>
                </a:solidFill>
              </a:rPr>
              <a:t>Under the New Tax Law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220F4-DA06-5F75-B694-1069A76678E5}"/>
              </a:ext>
            </a:extLst>
          </p:cNvPr>
          <p:cNvSpPr txBox="1"/>
          <p:nvPr/>
        </p:nvSpPr>
        <p:spPr>
          <a:xfrm>
            <a:off x="8652387" y="43571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Tax Planning Opportunities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5FDF6-2F91-1A23-72D1-EE0BC7629C38}"/>
              </a:ext>
            </a:extLst>
          </p:cNvPr>
          <p:cNvSpPr txBox="1"/>
          <p:nvPr/>
        </p:nvSpPr>
        <p:spPr>
          <a:xfrm>
            <a:off x="9199986" y="800641"/>
            <a:ext cx="216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for the Construction Industry</a:t>
            </a:r>
          </a:p>
          <a:p>
            <a:pPr algn="r"/>
            <a:r>
              <a:rPr lang="en-US" sz="1200" dirty="0"/>
              <a:t>Kreischer Miller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7251D41-7593-C568-C4E1-57FBBEF8A4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234996"/>
              </p:ext>
            </p:extLst>
          </p:nvPr>
        </p:nvGraphicFramePr>
        <p:xfrm>
          <a:off x="477559" y="1697830"/>
          <a:ext cx="10888531" cy="4159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826">
                  <a:extLst>
                    <a:ext uri="{9D8B030D-6E8A-4147-A177-3AD203B41FA5}">
                      <a16:colId xmlns:a16="http://schemas.microsoft.com/office/drawing/2014/main" val="3027280475"/>
                    </a:ext>
                  </a:extLst>
                </a:gridCol>
                <a:gridCol w="4189120">
                  <a:extLst>
                    <a:ext uri="{9D8B030D-6E8A-4147-A177-3AD203B41FA5}">
                      <a16:colId xmlns:a16="http://schemas.microsoft.com/office/drawing/2014/main" val="3063377474"/>
                    </a:ext>
                  </a:extLst>
                </a:gridCol>
                <a:gridCol w="4503585">
                  <a:extLst>
                    <a:ext uri="{9D8B030D-6E8A-4147-A177-3AD203B41FA5}">
                      <a16:colId xmlns:a16="http://schemas.microsoft.com/office/drawing/2014/main" val="3808286178"/>
                    </a:ext>
                  </a:extLst>
                </a:gridCol>
              </a:tblGrid>
              <a:tr h="330471">
                <a:tc>
                  <a:txBody>
                    <a:bodyPr/>
                    <a:lstStyle/>
                    <a:p>
                      <a:pPr lvl="1"/>
                      <a:endParaRPr lang="en-US" sz="1400" b="0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0" spc="60" baseline="0" dirty="0">
                          <a:solidFill>
                            <a:schemeClr val="tx2"/>
                          </a:solidFill>
                        </a:rPr>
                        <a:t>Bonus Depreciation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0" spc="60" baseline="0" dirty="0">
                          <a:solidFill>
                            <a:schemeClr val="tx2"/>
                          </a:solidFill>
                        </a:rPr>
                        <a:t>Section 179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23180"/>
                  </a:ext>
                </a:extLst>
              </a:tr>
              <a:tr h="377155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Effective Date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After September 27, 2017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After December 31, 2017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00298"/>
                  </a:ext>
                </a:extLst>
              </a:tr>
              <a:tr h="410966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Expiration Date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December 31, 2027 with 20% phase out </a:t>
                      </a:r>
                    </a:p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Beginning in 2023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Indefinite – indexed for inflation each year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34752"/>
                  </a:ext>
                </a:extLst>
              </a:tr>
              <a:tr h="339047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Eligible Property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New or Used property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New or Used property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23019"/>
                  </a:ext>
                </a:extLst>
              </a:tr>
              <a:tr h="404802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Real Property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Qualified Improvement Property (1), (3)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Certain Structural Improvements (2)  </a:t>
                      </a:r>
                    </a:p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Qualified Improvement Property (3)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297846"/>
                  </a:ext>
                </a:extLst>
              </a:tr>
              <a:tr h="359596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Deduction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100% of eligible property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$1,000,000 overall limit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547483"/>
                  </a:ext>
                </a:extLst>
              </a:tr>
              <a:tr h="318695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Phase-out of Deduction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When purchases exceed $2,500,000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381674"/>
                  </a:ext>
                </a:extLst>
              </a:tr>
              <a:tr h="423791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Taxable Income Limitation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None – Net taxable loss can be created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Limited to taxable income of the taxpayer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446155"/>
                  </a:ext>
                </a:extLst>
              </a:tr>
              <a:tr h="360959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Election on Tax Return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Automatic – unless elect out by asset class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Must elect for each qualified asset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27424"/>
                  </a:ext>
                </a:extLst>
              </a:tr>
              <a:tr h="386307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Limitation by Entity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No Limitation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Allowed on a qualified trade or business (Generally Real Estate </a:t>
                      </a:r>
                    </a:p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Entities do not apply)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65219"/>
                  </a:ext>
                </a:extLst>
              </a:tr>
              <a:tr h="447953"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Limitation by Taxpayer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No Limitation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Certain Trusts and passive owners are ineligible for </a:t>
                      </a:r>
                    </a:p>
                    <a:p>
                      <a:pPr lvl="1"/>
                      <a:r>
                        <a:rPr lang="en-US" sz="1200" dirty="0">
                          <a:solidFill>
                            <a:srgbClr val="001B1D"/>
                          </a:solidFill>
                        </a:rPr>
                        <a:t>the deduction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68874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A38AF90-D96A-94F2-39A0-B54FFD62B8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86061" y="6057359"/>
            <a:ext cx="10371934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/>
              <a:t>(1) Legislative committee reports indicate QIP will be 15 year property eligible for bonus. Actual law enacted does not reflect legislative intent. Correction to law is expected. </a:t>
            </a:r>
          </a:p>
          <a:p>
            <a:r>
              <a:rPr lang="en-US" sz="1000" dirty="0"/>
              <a:t>(2) Includes: HVAC, Roofs, Fire Protection, Alarm and Security Systems, and interior portion of the building. </a:t>
            </a:r>
          </a:p>
          <a:p>
            <a:r>
              <a:rPr lang="en-US" sz="1000"/>
              <a:t>(3) Interior portions of building.</a:t>
            </a:r>
            <a:endParaRPr lang="en-US" sz="1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947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reischer Miller">
      <a:dk1>
        <a:srgbClr val="00474C"/>
      </a:dk1>
      <a:lt1>
        <a:srgbClr val="F7F6F5"/>
      </a:lt1>
      <a:dk2>
        <a:srgbClr val="001B1D"/>
      </a:dk2>
      <a:lt2>
        <a:srgbClr val="172020"/>
      </a:lt2>
      <a:accent1>
        <a:srgbClr val="EC6122"/>
      </a:accent1>
      <a:accent2>
        <a:srgbClr val="706993"/>
      </a:accent2>
      <a:accent3>
        <a:srgbClr val="368F8B"/>
      </a:accent3>
      <a:accent4>
        <a:srgbClr val="838949"/>
      </a:accent4>
      <a:accent5>
        <a:srgbClr val="EDE6E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397C8A85ECD149B75122886BCB686F" ma:contentTypeVersion="18" ma:contentTypeDescription="Create a new document." ma:contentTypeScope="" ma:versionID="2eeff1b060ac5a8a73d708c860827091">
  <xsd:schema xmlns:xsd="http://www.w3.org/2001/XMLSchema" xmlns:xs="http://www.w3.org/2001/XMLSchema" xmlns:p="http://schemas.microsoft.com/office/2006/metadata/properties" xmlns:ns2="59649137-f004-4a37-8a12-b030ddfba438" xmlns:ns3="2f0b609e-1a02-427d-b405-e4e409c63836" targetNamespace="http://schemas.microsoft.com/office/2006/metadata/properties" ma:root="true" ma:fieldsID="f18a4ddac147fd60012946a9b222c77a" ns2:_="" ns3:_="">
    <xsd:import namespace="59649137-f004-4a37-8a12-b030ddfba438"/>
    <xsd:import namespace="2f0b609e-1a02-427d-b405-e4e409c6383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49137-f004-4a37-8a12-b030ddfba43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7347382-04ba-40da-a8eb-cec68341cfa2}" ma:internalName="TaxCatchAll" ma:showField="CatchAllData" ma:web="59649137-f004-4a37-8a12-b030ddfba4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b609e-1a02-427d-b405-e4e409c63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07c73412-6d6c-43b9-8330-b6af6913d3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649137-f004-4a37-8a12-b030ddfba438" xsi:nil="true"/>
    <lcf76f155ced4ddcb4097134ff3c332f xmlns="2f0b609e-1a02-427d-b405-e4e409c63836">
      <Terms xmlns="http://schemas.microsoft.com/office/infopath/2007/PartnerControls"/>
    </lcf76f155ced4ddcb4097134ff3c332f>
    <_dlc_DocId xmlns="59649137-f004-4a37-8a12-b030ddfba438">DDACSR4TAF6J-825970698-86168</_dlc_DocId>
    <_dlc_DocIdUrl xmlns="59649137-f004-4a37-8a12-b030ddfba438">
      <Url>https://kreischermiller.sharepoint.com/sites/KMPermData/_layouts/15/DocIdRedir.aspx?ID=DDACSR4TAF6J-825970698-86168</Url>
      <Description>DDACSR4TAF6J-825970698-86168</Description>
    </_dlc_DocIdUrl>
  </documentManagement>
</p:properties>
</file>

<file path=customXml/itemProps1.xml><?xml version="1.0" encoding="utf-8"?>
<ds:datastoreItem xmlns:ds="http://schemas.openxmlformats.org/officeDocument/2006/customXml" ds:itemID="{542A20AB-7DAA-40A3-8B7A-2366E530BCD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5A3D245-B70A-4CF5-8109-C1BBB8A3CC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649137-f004-4a37-8a12-b030ddfba438"/>
    <ds:schemaRef ds:uri="2f0b609e-1a02-427d-b405-e4e409c63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86695D-76DE-4F26-97A2-8986F3BDE4F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AFD4C28-8F0E-4331-B170-940AA9A58111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2f0b609e-1a02-427d-b405-e4e409c63836"/>
    <ds:schemaRef ds:uri="59649137-f004-4a37-8a12-b030ddfba43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249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Georgia</vt:lpstr>
      <vt:lpstr>Minion Pro</vt:lpstr>
      <vt:lpstr>Source Sans Pro</vt:lpstr>
      <vt:lpstr>Office Theme</vt:lpstr>
      <vt:lpstr>Bonus Depreciation and Section 179 Expensing Under the New Tax Law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Zakiyah Harrison</dc:creator>
  <cp:lastModifiedBy>Matt Hyde</cp:lastModifiedBy>
  <cp:revision>18</cp:revision>
  <cp:lastPrinted>2023-07-06T20:41:16Z</cp:lastPrinted>
  <dcterms:created xsi:type="dcterms:W3CDTF">2023-05-23T17:35:19Z</dcterms:created>
  <dcterms:modified xsi:type="dcterms:W3CDTF">2026-02-16T16:13:56Z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0x01010094397C8A85ECD149B75122886BCB686F</vt:lpwstr>
  </property>
  <property fmtid="{D5CDD505-2E9C-101B-9397-08002B2CF9AE}" pid="3" name="_dlc_policyId">
    <vt:lpwstr>/sites/KMFirmData/FirmData</vt:lpwstr>
  </property>
  <property fmtid="{D5CDD505-2E9C-101B-9397-08002B2CF9AE}" pid="4" name="ItemRetentionFormula">
    <vt:lpwstr/>
  </property>
  <property fmtid="{D5CDD505-2E9C-101B-9397-08002B2CF9AE}" pid="5" name="_dlc_DocIdItemGuid">
    <vt:lpwstr>937d7e6a-4b55-402f-8f69-29ce9965c131</vt:lpwstr>
  </property>
  <property fmtid="{D5CDD505-2E9C-101B-9397-08002B2CF9AE}" pid="6" name="MediaServiceImageTags">
    <vt:lpwstr/>
  </property>
</Properties>
</file>