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8"/>
  </p:notesMasterIdLst>
  <p:handoutMasterIdLst>
    <p:handoutMasterId r:id="rId9"/>
  </p:handoutMasterIdLst>
  <p:sldIdLst>
    <p:sldId id="2576" r:id="rId6"/>
    <p:sldId id="258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4D515112-952B-6197-8C18-C497E107DBDC}" name="Katrina R. Samarin" initials="KRS" userId="S::ksamarin@kmco.com::83ef92f9-1a6b-45b1-a5d3-ed36fd12739a" providerId="AD"/>
  <p188:author id="{B900BF41-36CC-A468-7D3D-4DCA72F28C71}" name="Kate Stewart" initials="KS" userId="S::kstewart@kmco.com::12cdf7d7-05fe-4b12-a860-263c1fccf5eb" providerId="AD"/>
  <p188:author id="{15FB236A-2B5A-E1F9-0ACB-8DA4103E116B}" name="Cindy M. Giordano" initials="CG" userId="S::cgiordano@kmco.com::aa782b14-8775-4fa9-a5be-9b6622128daf" providerId="AD"/>
  <p188:author id="{82F663D3-7489-5BBF-F143-62336FB12E1C}" name="Theresa Mumenthaler" initials="TM" userId="S::tmumenthaler@kmco.com::b909e8d4-d77d-41dc-aa5d-0d0f5ea4ee6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2"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C3D"/>
    <a:srgbClr val="FFFFFF"/>
    <a:srgbClr val="F7F6F5"/>
    <a:srgbClr val="00474C"/>
    <a:srgbClr val="EC6122"/>
    <a:srgbClr val="001B1D"/>
    <a:srgbClr val="EDE6E3"/>
    <a:srgbClr val="454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3CFB5B-900D-45EA-0013-BD573484F826}" v="16" dt="2026-01-26T22:12:21.598"/>
    <p1510:client id="{91A0DE35-1168-4DEA-ACCF-06686A36C8BD}" v="11" dt="2026-01-26T21:51:49.116"/>
    <p1510:client id="{B501CC12-5AA8-2404-A94E-D1D71881AEA6}" v="1" dt="2026-01-27T13:35:15.8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67" autoAdjust="0"/>
    <p:restoredTop sz="86364" autoAdjust="0"/>
  </p:normalViewPr>
  <p:slideViewPr>
    <p:cSldViewPr snapToGrid="0">
      <p:cViewPr varScale="1">
        <p:scale>
          <a:sx n="78" d="100"/>
          <a:sy n="78" d="100"/>
        </p:scale>
        <p:origin x="120" y="7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EF9886-3D4D-840D-3F6D-E26124CE381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03A27A8-C6E1-8072-6630-E65A9D633D6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511877-C20B-4B2F-8B24-FBE7DFF3ACDC}" type="datetimeFigureOut">
              <a:rPr lang="en-US" smtClean="0"/>
              <a:t>2/16/2026</a:t>
            </a:fld>
            <a:endParaRPr lang="en-US"/>
          </a:p>
        </p:txBody>
      </p:sp>
      <p:sp>
        <p:nvSpPr>
          <p:cNvPr id="4" name="Footer Placeholder 3">
            <a:extLst>
              <a:ext uri="{FF2B5EF4-FFF2-40B4-BE49-F238E27FC236}">
                <a16:creationId xmlns:a16="http://schemas.microsoft.com/office/drawing/2014/main" id="{2B6D552F-2D69-8C4E-74E8-342E155C90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D3E3B02-07C7-DE6B-C130-3933A5DC50B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5A75C2-1F77-4431-AFC6-362CF653249E}" type="slidenum">
              <a:rPr lang="en-US" smtClean="0"/>
              <a:t>‹#›</a:t>
            </a:fld>
            <a:endParaRPr lang="en-US"/>
          </a:p>
        </p:txBody>
      </p:sp>
    </p:spTree>
    <p:extLst>
      <p:ext uri="{BB962C8B-B14F-4D97-AF65-F5344CB8AC3E}">
        <p14:creationId xmlns:p14="http://schemas.microsoft.com/office/powerpoint/2010/main" val="1507193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47C43F-A0D8-D647-B6FE-1136B29C8FB7}" type="datetimeFigureOut">
              <a:rPr lang="en-US" smtClean="0"/>
              <a:t>2/16/2026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AD106-5983-6644-B295-8AF704ADE4A8}" type="slidenum">
              <a:rPr lang="en-US" smtClean="0"/>
              <a:t>‹#›</a:t>
            </a:fld>
            <a:endParaRPr lang="en-US"/>
          </a:p>
        </p:txBody>
      </p:sp>
    </p:spTree>
    <p:extLst>
      <p:ext uri="{BB962C8B-B14F-4D97-AF65-F5344CB8AC3E}">
        <p14:creationId xmlns:p14="http://schemas.microsoft.com/office/powerpoint/2010/main" val="150339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Proposed Success Metrics
Reduce CPL
·    Aim to decrease Cost Per Lead (CPL) by 15% in channels that are currently underperforming, enhancing overall efficiency.
·    Improve MQL-to-SQL Rate
·    Target a 20% improvement in the rate of Marketing Qualified Leads (MQL) converting to Sales Qualified Leads (SQL) through better automation.
·    Shorten SQL Conversion Cycle
·    Focus on reducing the SQL conversion cycle to less than 20 days for key customer segments, streamlining the sales process.
Image source: Microsoft 365 content library
</a:t>
            </a:r>
          </a:p>
        </p:txBody>
      </p:sp>
      <p:sp>
        <p:nvSpPr>
          <p:cNvPr id="4" name="Slide Number Placeholder 3"/>
          <p:cNvSpPr>
            <a:spLocks noGrp="1"/>
          </p:cNvSpPr>
          <p:nvPr>
            <p:ph type="sldNum" sz="quarter" idx="5"/>
          </p:nvPr>
        </p:nvSpPr>
        <p:spPr/>
        <p:txBody>
          <a:bodyPr/>
          <a:lstStyle/>
          <a:p>
            <a:fld id="{D6BAD106-5983-6644-B295-8AF704ADE4A8}" type="slidenum">
              <a:rPr lang="en-US" smtClean="0"/>
              <a:t>1</a:t>
            </a:fld>
            <a:endParaRPr lang="en-US"/>
          </a:p>
        </p:txBody>
      </p:sp>
    </p:spTree>
    <p:extLst>
      <p:ext uri="{BB962C8B-B14F-4D97-AF65-F5344CB8AC3E}">
        <p14:creationId xmlns:p14="http://schemas.microsoft.com/office/powerpoint/2010/main" val="3238701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6F2BF-195E-AD88-EBB1-8F69D9A02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9FA0E-DD8E-0A18-5698-D0A186113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269BB-C427-E657-CE70-CC015D339A1F}"/>
              </a:ext>
            </a:extLst>
          </p:cNvPr>
          <p:cNvSpPr>
            <a:spLocks noGrp="1"/>
          </p:cNvSpPr>
          <p:nvPr>
            <p:ph type="body" idx="1"/>
          </p:nvPr>
        </p:nvSpPr>
        <p:spPr/>
        <p:txBody>
          <a:bodyPr/>
          <a:lstStyle/>
          <a:p>
            <a:r>
              <a:rPr lang="en-US"/>
              <a:t>
---
Proposed Success Metrics
Reduce CPL
·    Aim to decrease Cost Per Lead (CPL) by 15% in channels that are currently underperforming, enhancing overall efficiency.
·    Improve MQL-to-SQL Rate
·    Target a 20% improvement in the rate of Marketing Qualified Leads (MQL) converting to Sales Qualified Leads (SQL) through better automation.
·    Shorten SQL Conversion Cycle
·    Focus on reducing the SQL conversion cycle to less than 20 days for key customer segments, streamlining the sales process.
Image source: Microsoft 365 content library
</a:t>
            </a:r>
          </a:p>
        </p:txBody>
      </p:sp>
      <p:sp>
        <p:nvSpPr>
          <p:cNvPr id="4" name="Slide Number Placeholder 3">
            <a:extLst>
              <a:ext uri="{FF2B5EF4-FFF2-40B4-BE49-F238E27FC236}">
                <a16:creationId xmlns:a16="http://schemas.microsoft.com/office/drawing/2014/main" id="{E01C5079-A0C5-2B1F-0E2D-1F307CC55D1E}"/>
              </a:ext>
            </a:extLst>
          </p:cNvPr>
          <p:cNvSpPr>
            <a:spLocks noGrp="1"/>
          </p:cNvSpPr>
          <p:nvPr>
            <p:ph type="sldNum" sz="quarter" idx="5"/>
          </p:nvPr>
        </p:nvSpPr>
        <p:spPr/>
        <p:txBody>
          <a:bodyPr/>
          <a:lstStyle/>
          <a:p>
            <a:fld id="{D6BAD106-5983-6644-B295-8AF704ADE4A8}" type="slidenum">
              <a:rPr lang="en-US" smtClean="0"/>
              <a:t>2</a:t>
            </a:fld>
            <a:endParaRPr lang="en-US"/>
          </a:p>
        </p:txBody>
      </p:sp>
    </p:spTree>
    <p:extLst>
      <p:ext uri="{BB962C8B-B14F-4D97-AF65-F5344CB8AC3E}">
        <p14:creationId xmlns:p14="http://schemas.microsoft.com/office/powerpoint/2010/main" val="32343409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Single Im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8C56A0-51B2-7A82-467B-2BEF8AB72064}"/>
              </a:ext>
            </a:extLst>
          </p:cNvPr>
          <p:cNvPicPr>
            <a:picLocks noChangeAspect="1"/>
          </p:cNvPicPr>
          <p:nvPr userDrawn="1"/>
        </p:nvPicPr>
        <p:blipFill>
          <a:blip r:embed="rId2"/>
          <a:stretch>
            <a:fillRect/>
          </a:stretch>
        </p:blipFill>
        <p:spPr>
          <a:xfrm>
            <a:off x="707614" y="5998140"/>
            <a:ext cx="2624801" cy="412771"/>
          </a:xfrm>
          <a:prstGeom prst="rect">
            <a:avLst/>
          </a:prstGeom>
        </p:spPr>
      </p:pic>
      <p:sp>
        <p:nvSpPr>
          <p:cNvPr id="2" name="Title 1">
            <a:extLst>
              <a:ext uri="{FF2B5EF4-FFF2-40B4-BE49-F238E27FC236}">
                <a16:creationId xmlns:a16="http://schemas.microsoft.com/office/drawing/2014/main" id="{60258D08-38A6-25E1-6001-5C6F440305FC}"/>
              </a:ext>
            </a:extLst>
          </p:cNvPr>
          <p:cNvSpPr>
            <a:spLocks noGrp="1"/>
          </p:cNvSpPr>
          <p:nvPr>
            <p:ph type="ctrTitle" hasCustomPrompt="1"/>
          </p:nvPr>
        </p:nvSpPr>
        <p:spPr>
          <a:xfrm>
            <a:off x="707614" y="1519238"/>
            <a:ext cx="5262880" cy="1909762"/>
          </a:xfrm>
        </p:spPr>
        <p:txBody>
          <a:bodyPr anchor="t"/>
          <a:lstStyle>
            <a:lvl1pPr algn="l">
              <a:defRPr sz="7500" b="0" i="0">
                <a:solidFill>
                  <a:schemeClr val="tx1"/>
                </a:solidFill>
                <a:latin typeface="Georgia" panose="02040502050405020303" pitchFamily="18" charset="0"/>
              </a:defRPr>
            </a:lvl1pPr>
          </a:lstStyle>
          <a:p>
            <a:r>
              <a:rPr lang="en-US"/>
              <a:t>Title</a:t>
            </a:r>
          </a:p>
        </p:txBody>
      </p:sp>
      <p:sp>
        <p:nvSpPr>
          <p:cNvPr id="3" name="Subtitle 2">
            <a:extLst>
              <a:ext uri="{FF2B5EF4-FFF2-40B4-BE49-F238E27FC236}">
                <a16:creationId xmlns:a16="http://schemas.microsoft.com/office/drawing/2014/main" id="{FE6413ED-5A42-1623-7D01-F634E45A5B8C}"/>
              </a:ext>
            </a:extLst>
          </p:cNvPr>
          <p:cNvSpPr>
            <a:spLocks noGrp="1"/>
          </p:cNvSpPr>
          <p:nvPr>
            <p:ph type="subTitle" idx="1"/>
          </p:nvPr>
        </p:nvSpPr>
        <p:spPr>
          <a:xfrm>
            <a:off x="707614" y="4088702"/>
            <a:ext cx="5262880" cy="1356360"/>
          </a:xfrm>
        </p:spPr>
        <p:txBody>
          <a:bodyPr>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6576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ogo Ribb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8EE8F7-537C-0C65-C79D-B841CACF491E}"/>
              </a:ext>
            </a:extLst>
          </p:cNvPr>
          <p:cNvSpPr/>
          <p:nvPr userDrawn="1"/>
        </p:nvSpPr>
        <p:spPr>
          <a:xfrm>
            <a:off x="7213600" y="0"/>
            <a:ext cx="49784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6EC837BE-530D-F7CD-1AA9-F684FAF18D83}"/>
              </a:ext>
            </a:extLst>
          </p:cNvPr>
          <p:cNvSpPr>
            <a:spLocks noGrp="1"/>
          </p:cNvSpPr>
          <p:nvPr>
            <p:ph idx="13"/>
          </p:nvPr>
        </p:nvSpPr>
        <p:spPr>
          <a:xfrm>
            <a:off x="7213600" y="0"/>
            <a:ext cx="4978399" cy="6858000"/>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4" name="Rectangle 3">
            <a:extLst>
              <a:ext uri="{FF2B5EF4-FFF2-40B4-BE49-F238E27FC236}">
                <a16:creationId xmlns:a16="http://schemas.microsoft.com/office/drawing/2014/main" id="{C2FBA125-D7A8-AE1D-5F17-C6FD33FF5FB6}"/>
              </a:ext>
            </a:extLst>
          </p:cNvPr>
          <p:cNvSpPr/>
          <p:nvPr userDrawn="1"/>
        </p:nvSpPr>
        <p:spPr>
          <a:xfrm>
            <a:off x="8841220" y="5579115"/>
            <a:ext cx="3350780" cy="74580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8989322-D569-888A-B3DC-17C725EB99F7}"/>
              </a:ext>
            </a:extLst>
          </p:cNvPr>
          <p:cNvPicPr>
            <a:picLocks noChangeAspect="1"/>
          </p:cNvPicPr>
          <p:nvPr userDrawn="1"/>
        </p:nvPicPr>
        <p:blipFill>
          <a:blip r:embed="rId2"/>
          <a:stretch>
            <a:fillRect/>
          </a:stretch>
        </p:blipFill>
        <p:spPr>
          <a:xfrm>
            <a:off x="9150189" y="5769159"/>
            <a:ext cx="2685084" cy="422251"/>
          </a:xfrm>
          <a:prstGeom prst="rect">
            <a:avLst/>
          </a:prstGeom>
        </p:spPr>
      </p:pic>
      <p:sp>
        <p:nvSpPr>
          <p:cNvPr id="2" name="Title 1">
            <a:extLst>
              <a:ext uri="{FF2B5EF4-FFF2-40B4-BE49-F238E27FC236}">
                <a16:creationId xmlns:a16="http://schemas.microsoft.com/office/drawing/2014/main" id="{60258D08-38A6-25E1-6001-5C6F440305FC}"/>
              </a:ext>
            </a:extLst>
          </p:cNvPr>
          <p:cNvSpPr>
            <a:spLocks noGrp="1"/>
          </p:cNvSpPr>
          <p:nvPr>
            <p:ph type="ctrTitle" hasCustomPrompt="1"/>
          </p:nvPr>
        </p:nvSpPr>
        <p:spPr>
          <a:xfrm>
            <a:off x="707614" y="2305302"/>
            <a:ext cx="5262880" cy="1909762"/>
          </a:xfrm>
        </p:spPr>
        <p:txBody>
          <a:bodyPr anchor="t"/>
          <a:lstStyle>
            <a:lvl1pPr algn="l">
              <a:defRPr sz="7500" b="0" i="0">
                <a:solidFill>
                  <a:schemeClr val="tx1"/>
                </a:solidFill>
                <a:latin typeface="Georgia" panose="02040502050405020303" pitchFamily="18" charset="0"/>
              </a:defRPr>
            </a:lvl1pPr>
          </a:lstStyle>
          <a:p>
            <a:r>
              <a:rPr lang="en-US"/>
              <a:t>Title</a:t>
            </a:r>
          </a:p>
        </p:txBody>
      </p:sp>
      <p:sp>
        <p:nvSpPr>
          <p:cNvPr id="3" name="Subtitle 2">
            <a:extLst>
              <a:ext uri="{FF2B5EF4-FFF2-40B4-BE49-F238E27FC236}">
                <a16:creationId xmlns:a16="http://schemas.microsoft.com/office/drawing/2014/main" id="{FE6413ED-5A42-1623-7D01-F634E45A5B8C}"/>
              </a:ext>
            </a:extLst>
          </p:cNvPr>
          <p:cNvSpPr>
            <a:spLocks noGrp="1"/>
          </p:cNvSpPr>
          <p:nvPr>
            <p:ph type="subTitle" idx="1"/>
          </p:nvPr>
        </p:nvSpPr>
        <p:spPr>
          <a:xfrm>
            <a:off x="3312046" y="4830101"/>
            <a:ext cx="2658445" cy="1356360"/>
          </a:xfrm>
        </p:spPr>
        <p:txBody>
          <a:bodyPr>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E646C48-6955-C822-D711-F34374400AA1}"/>
              </a:ext>
            </a:extLst>
          </p:cNvPr>
          <p:cNvCxnSpPr>
            <a:cxnSpLocks/>
          </p:cNvCxnSpPr>
          <p:nvPr userDrawn="1"/>
        </p:nvCxnSpPr>
        <p:spPr>
          <a:xfrm>
            <a:off x="2990193" y="4920544"/>
            <a:ext cx="0" cy="951187"/>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745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Photo Gri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CA1154-3A88-F6DF-C358-CFF4F57A1D63}"/>
              </a:ext>
            </a:extLst>
          </p:cNvPr>
          <p:cNvPicPr>
            <a:picLocks noChangeAspect="1"/>
          </p:cNvPicPr>
          <p:nvPr userDrawn="1"/>
        </p:nvPicPr>
        <p:blipFill>
          <a:blip r:embed="rId2"/>
          <a:stretch>
            <a:fillRect/>
          </a:stretch>
        </p:blipFill>
        <p:spPr>
          <a:xfrm>
            <a:off x="707614" y="5998140"/>
            <a:ext cx="2624801" cy="412771"/>
          </a:xfrm>
          <a:prstGeom prst="rect">
            <a:avLst/>
          </a:prstGeom>
        </p:spPr>
      </p:pic>
      <p:sp>
        <p:nvSpPr>
          <p:cNvPr id="10" name="Rectangle 9">
            <a:extLst>
              <a:ext uri="{FF2B5EF4-FFF2-40B4-BE49-F238E27FC236}">
                <a16:creationId xmlns:a16="http://schemas.microsoft.com/office/drawing/2014/main" id="{F98EE8F7-537C-0C65-C79D-B841CACF491E}"/>
              </a:ext>
            </a:extLst>
          </p:cNvPr>
          <p:cNvSpPr/>
          <p:nvPr userDrawn="1"/>
        </p:nvSpPr>
        <p:spPr>
          <a:xfrm>
            <a:off x="8136708" y="108858"/>
            <a:ext cx="1828800" cy="149134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39A919-CEE1-E08B-FF20-8046882EB75D}"/>
              </a:ext>
            </a:extLst>
          </p:cNvPr>
          <p:cNvSpPr/>
          <p:nvPr userDrawn="1"/>
        </p:nvSpPr>
        <p:spPr>
          <a:xfrm>
            <a:off x="8798560" y="3961677"/>
            <a:ext cx="3282214" cy="278746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334A04D-15D6-E5F3-7556-17E646EF292A}"/>
              </a:ext>
            </a:extLst>
          </p:cNvPr>
          <p:cNvSpPr/>
          <p:nvPr userDrawn="1"/>
        </p:nvSpPr>
        <p:spPr>
          <a:xfrm>
            <a:off x="7257142" y="1703978"/>
            <a:ext cx="2113280" cy="215392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20A3E77-14EA-CA9A-F806-A9C144F746B6}"/>
              </a:ext>
            </a:extLst>
          </p:cNvPr>
          <p:cNvSpPr/>
          <p:nvPr userDrawn="1"/>
        </p:nvSpPr>
        <p:spPr>
          <a:xfrm>
            <a:off x="9489439" y="1703978"/>
            <a:ext cx="2591335" cy="215392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8F72499-EC04-6ABB-FC8C-1FC745910B8D}"/>
              </a:ext>
            </a:extLst>
          </p:cNvPr>
          <p:cNvSpPr/>
          <p:nvPr userDrawn="1"/>
        </p:nvSpPr>
        <p:spPr>
          <a:xfrm>
            <a:off x="10078720" y="108858"/>
            <a:ext cx="2002055" cy="149134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867A9AEA-7F74-DB2A-BF49-2B926A764E74}"/>
              </a:ext>
            </a:extLst>
          </p:cNvPr>
          <p:cNvSpPr>
            <a:spLocks noGrp="1"/>
          </p:cNvSpPr>
          <p:nvPr>
            <p:ph idx="13"/>
          </p:nvPr>
        </p:nvSpPr>
        <p:spPr>
          <a:xfrm>
            <a:off x="8136709" y="108857"/>
            <a:ext cx="1828800" cy="1491342"/>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5" name="Content Placeholder 2">
            <a:extLst>
              <a:ext uri="{FF2B5EF4-FFF2-40B4-BE49-F238E27FC236}">
                <a16:creationId xmlns:a16="http://schemas.microsoft.com/office/drawing/2014/main" id="{11B954DB-F974-9FE5-ECF4-6B7E79D63BD0}"/>
              </a:ext>
            </a:extLst>
          </p:cNvPr>
          <p:cNvSpPr>
            <a:spLocks noGrp="1"/>
          </p:cNvSpPr>
          <p:nvPr>
            <p:ph idx="14"/>
          </p:nvPr>
        </p:nvSpPr>
        <p:spPr>
          <a:xfrm>
            <a:off x="7257142" y="1701733"/>
            <a:ext cx="2113280" cy="2153919"/>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6" name="Content Placeholder 2">
            <a:extLst>
              <a:ext uri="{FF2B5EF4-FFF2-40B4-BE49-F238E27FC236}">
                <a16:creationId xmlns:a16="http://schemas.microsoft.com/office/drawing/2014/main" id="{A1ACF03F-3E99-B852-DE5A-02F173395F97}"/>
              </a:ext>
            </a:extLst>
          </p:cNvPr>
          <p:cNvSpPr>
            <a:spLocks noGrp="1"/>
          </p:cNvSpPr>
          <p:nvPr>
            <p:ph idx="15"/>
          </p:nvPr>
        </p:nvSpPr>
        <p:spPr>
          <a:xfrm>
            <a:off x="9489438" y="1701733"/>
            <a:ext cx="2591335" cy="2153919"/>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7" name="Content Placeholder 2">
            <a:extLst>
              <a:ext uri="{FF2B5EF4-FFF2-40B4-BE49-F238E27FC236}">
                <a16:creationId xmlns:a16="http://schemas.microsoft.com/office/drawing/2014/main" id="{8FC0BF85-E2D2-2BEE-45D6-6F1F527FFD09}"/>
              </a:ext>
            </a:extLst>
          </p:cNvPr>
          <p:cNvSpPr>
            <a:spLocks noGrp="1"/>
          </p:cNvSpPr>
          <p:nvPr>
            <p:ph idx="16"/>
          </p:nvPr>
        </p:nvSpPr>
        <p:spPr>
          <a:xfrm>
            <a:off x="8798560" y="3963923"/>
            <a:ext cx="3282213" cy="2780728"/>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18" name="Content Placeholder 2">
            <a:extLst>
              <a:ext uri="{FF2B5EF4-FFF2-40B4-BE49-F238E27FC236}">
                <a16:creationId xmlns:a16="http://schemas.microsoft.com/office/drawing/2014/main" id="{335BADAD-87DC-86FD-FC76-23AF0061DC57}"/>
              </a:ext>
            </a:extLst>
          </p:cNvPr>
          <p:cNvSpPr>
            <a:spLocks noGrp="1"/>
          </p:cNvSpPr>
          <p:nvPr>
            <p:ph idx="17"/>
          </p:nvPr>
        </p:nvSpPr>
        <p:spPr>
          <a:xfrm>
            <a:off x="10078718" y="104366"/>
            <a:ext cx="2002055" cy="1493588"/>
          </a:xfrm>
        </p:spPr>
        <p:txBody>
          <a:bodyPr>
            <a:normAutofit/>
          </a:bodyPr>
          <a:lstStyle>
            <a:lvl1pPr marL="0" indent="0">
              <a:buFont typeface="Arial" panose="020B0604020202020204" pitchFamily="34" charset="0"/>
              <a:buNone/>
              <a:defRPr sz="2000">
                <a:solidFill>
                  <a:schemeClr val="bg1"/>
                </a:solidFill>
              </a:defRPr>
            </a:lvl1pPr>
          </a:lstStyle>
          <a:p>
            <a:pPr lvl="0"/>
            <a:endParaRPr lang="en-US">
              <a:effectLst/>
            </a:endParaRPr>
          </a:p>
        </p:txBody>
      </p:sp>
      <p:sp>
        <p:nvSpPr>
          <p:cNvPr id="8" name="Title 1">
            <a:extLst>
              <a:ext uri="{FF2B5EF4-FFF2-40B4-BE49-F238E27FC236}">
                <a16:creationId xmlns:a16="http://schemas.microsoft.com/office/drawing/2014/main" id="{2F4A46AD-80A9-73EE-F105-A47EAEE621C4}"/>
              </a:ext>
            </a:extLst>
          </p:cNvPr>
          <p:cNvSpPr>
            <a:spLocks noGrp="1"/>
          </p:cNvSpPr>
          <p:nvPr>
            <p:ph type="ctrTitle" hasCustomPrompt="1"/>
          </p:nvPr>
        </p:nvSpPr>
        <p:spPr>
          <a:xfrm>
            <a:off x="707614" y="1519238"/>
            <a:ext cx="5262880" cy="1909762"/>
          </a:xfrm>
        </p:spPr>
        <p:txBody>
          <a:bodyPr anchor="t"/>
          <a:lstStyle>
            <a:lvl1pPr algn="l">
              <a:defRPr sz="7500" b="0" i="0">
                <a:solidFill>
                  <a:schemeClr val="tx1"/>
                </a:solidFill>
                <a:latin typeface="Georgia" panose="02040502050405020303" pitchFamily="18" charset="0"/>
              </a:defRPr>
            </a:lvl1pPr>
          </a:lstStyle>
          <a:p>
            <a:r>
              <a:rPr lang="en-US"/>
              <a:t>Title</a:t>
            </a:r>
          </a:p>
        </p:txBody>
      </p:sp>
      <p:sp>
        <p:nvSpPr>
          <p:cNvPr id="9" name="Subtitle 2">
            <a:extLst>
              <a:ext uri="{FF2B5EF4-FFF2-40B4-BE49-F238E27FC236}">
                <a16:creationId xmlns:a16="http://schemas.microsoft.com/office/drawing/2014/main" id="{3C450F9F-799B-A599-A0A3-F8566B4E763F}"/>
              </a:ext>
            </a:extLst>
          </p:cNvPr>
          <p:cNvSpPr>
            <a:spLocks noGrp="1"/>
          </p:cNvSpPr>
          <p:nvPr>
            <p:ph type="subTitle" idx="1"/>
          </p:nvPr>
        </p:nvSpPr>
        <p:spPr>
          <a:xfrm>
            <a:off x="707614" y="4088702"/>
            <a:ext cx="5262880" cy="1356360"/>
          </a:xfrm>
        </p:spPr>
        <p:txBody>
          <a:bodyPr>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61603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19E92B3B-384D-C17A-F444-31E1BC13135E}"/>
              </a:ext>
            </a:extLst>
          </p:cNvPr>
          <p:cNvSpPr txBox="1"/>
          <p:nvPr userDrawn="1"/>
        </p:nvSpPr>
        <p:spPr>
          <a:xfrm>
            <a:off x="10415435" y="6331134"/>
            <a:ext cx="135306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www.kmco.com</a:t>
            </a:r>
          </a:p>
        </p:txBody>
      </p:sp>
      <p:sp>
        <p:nvSpPr>
          <p:cNvPr id="24" name="Title 1">
            <a:extLst>
              <a:ext uri="{FF2B5EF4-FFF2-40B4-BE49-F238E27FC236}">
                <a16:creationId xmlns:a16="http://schemas.microsoft.com/office/drawing/2014/main" id="{9D7026DB-C436-E9DB-BD3E-C676B71D779D}"/>
              </a:ext>
            </a:extLst>
          </p:cNvPr>
          <p:cNvSpPr>
            <a:spLocks noGrp="1"/>
          </p:cNvSpPr>
          <p:nvPr>
            <p:ph type="title" hasCustomPrompt="1"/>
          </p:nvPr>
        </p:nvSpPr>
        <p:spPr>
          <a:xfrm>
            <a:off x="659250" y="1221907"/>
            <a:ext cx="8432800" cy="859536"/>
          </a:xfrm>
        </p:spPr>
        <p:txBody>
          <a:bodyPr anchor="t"/>
          <a:lstStyle>
            <a:lvl1pPr>
              <a:defRPr b="0" i="0">
                <a:latin typeface="Georgia" panose="02040502050405020303" pitchFamily="18" charset="0"/>
              </a:defRPr>
            </a:lvl1pPr>
          </a:lstStyle>
          <a:p>
            <a:r>
              <a:rPr lang="en-US"/>
              <a:t>Content Chart</a:t>
            </a:r>
          </a:p>
        </p:txBody>
      </p:sp>
      <p:sp>
        <p:nvSpPr>
          <p:cNvPr id="8" name="Content Placeholder 2">
            <a:extLst>
              <a:ext uri="{FF2B5EF4-FFF2-40B4-BE49-F238E27FC236}">
                <a16:creationId xmlns:a16="http://schemas.microsoft.com/office/drawing/2014/main" id="{5A2A59FC-9FE7-F24A-91E5-B2C1027EB935}"/>
              </a:ext>
            </a:extLst>
          </p:cNvPr>
          <p:cNvSpPr>
            <a:spLocks noGrp="1"/>
          </p:cNvSpPr>
          <p:nvPr>
            <p:ph idx="1"/>
          </p:nvPr>
        </p:nvSpPr>
        <p:spPr>
          <a:xfrm>
            <a:off x="832910" y="2125039"/>
            <a:ext cx="10353540" cy="3771114"/>
          </a:xfrm>
        </p:spPr>
        <p:txBody>
          <a:bodyPr>
            <a:normAutofit/>
          </a:bodyPr>
          <a:lstStyle>
            <a:lvl1pPr marL="0" indent="0">
              <a:buFont typeface="Arial" panose="020B0604020202020204" pitchFamily="34" charset="0"/>
              <a:buNone/>
              <a:defRPr sz="2000">
                <a:solidFill>
                  <a:schemeClr val="tx2"/>
                </a:solidFill>
              </a:defRPr>
            </a:lvl1pPr>
          </a:lstStyle>
          <a:p>
            <a:pPr lvl="0"/>
            <a:endParaRPr lang="en-US">
              <a:effectLst/>
            </a:endParaRPr>
          </a:p>
        </p:txBody>
      </p:sp>
      <p:pic>
        <p:nvPicPr>
          <p:cNvPr id="2" name="Picture 1">
            <a:extLst>
              <a:ext uri="{FF2B5EF4-FFF2-40B4-BE49-F238E27FC236}">
                <a16:creationId xmlns:a16="http://schemas.microsoft.com/office/drawing/2014/main" id="{618246B5-DAFF-E219-2CFC-DA216886DA3E}"/>
              </a:ext>
            </a:extLst>
          </p:cNvPr>
          <p:cNvPicPr>
            <a:picLocks noChangeAspect="1"/>
          </p:cNvPicPr>
          <p:nvPr userDrawn="1"/>
        </p:nvPicPr>
        <p:blipFill>
          <a:blip r:embed="rId2"/>
          <a:stretch>
            <a:fillRect/>
          </a:stretch>
        </p:blipFill>
        <p:spPr>
          <a:xfrm>
            <a:off x="566782" y="374155"/>
            <a:ext cx="2624801" cy="412771"/>
          </a:xfrm>
          <a:prstGeom prst="rect">
            <a:avLst/>
          </a:prstGeom>
        </p:spPr>
      </p:pic>
    </p:spTree>
    <p:extLst>
      <p:ext uri="{BB962C8B-B14F-4D97-AF65-F5344CB8AC3E}">
        <p14:creationId xmlns:p14="http://schemas.microsoft.com/office/powerpoint/2010/main" val="2803704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97134BE-1CBD-6A78-02D8-A8C635F7BC5E}"/>
              </a:ext>
            </a:extLst>
          </p:cNvPr>
          <p:cNvSpPr>
            <a:spLocks noGrp="1"/>
          </p:cNvSpPr>
          <p:nvPr>
            <p:ph type="sldNum" sz="quarter" idx="12"/>
          </p:nvPr>
        </p:nvSpPr>
        <p:spPr/>
        <p:txBody>
          <a:bodyPr/>
          <a:lstStyle/>
          <a:p>
            <a:fld id="{6254E36F-2850-8C42-9E8A-D4595CB6E263}" type="slidenum">
              <a:rPr lang="en-US" smtClean="0"/>
              <a:t>‹#›</a:t>
            </a:fld>
            <a:endParaRPr lang="en-US"/>
          </a:p>
        </p:txBody>
      </p:sp>
      <p:sp>
        <p:nvSpPr>
          <p:cNvPr id="23" name="TextBox 22">
            <a:extLst>
              <a:ext uri="{FF2B5EF4-FFF2-40B4-BE49-F238E27FC236}">
                <a16:creationId xmlns:a16="http://schemas.microsoft.com/office/drawing/2014/main" id="{19E92B3B-384D-C17A-F444-31E1BC13135E}"/>
              </a:ext>
            </a:extLst>
          </p:cNvPr>
          <p:cNvSpPr txBox="1"/>
          <p:nvPr userDrawn="1"/>
        </p:nvSpPr>
        <p:spPr>
          <a:xfrm>
            <a:off x="10415435" y="6331134"/>
            <a:ext cx="135306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www.kmco.com</a:t>
            </a:r>
          </a:p>
        </p:txBody>
      </p:sp>
      <p:sp>
        <p:nvSpPr>
          <p:cNvPr id="24" name="Title 1">
            <a:extLst>
              <a:ext uri="{FF2B5EF4-FFF2-40B4-BE49-F238E27FC236}">
                <a16:creationId xmlns:a16="http://schemas.microsoft.com/office/drawing/2014/main" id="{9D7026DB-C436-E9DB-BD3E-C676B71D779D}"/>
              </a:ext>
            </a:extLst>
          </p:cNvPr>
          <p:cNvSpPr>
            <a:spLocks noGrp="1"/>
          </p:cNvSpPr>
          <p:nvPr>
            <p:ph type="title" hasCustomPrompt="1"/>
          </p:nvPr>
        </p:nvSpPr>
        <p:spPr>
          <a:xfrm>
            <a:off x="838200" y="859536"/>
            <a:ext cx="8432800" cy="859536"/>
          </a:xfrm>
        </p:spPr>
        <p:txBody>
          <a:bodyPr anchor="t"/>
          <a:lstStyle>
            <a:lvl1pPr>
              <a:defRPr b="0" i="0">
                <a:latin typeface="Georgia" panose="02040502050405020303" pitchFamily="18" charset="0"/>
              </a:defRPr>
            </a:lvl1pPr>
          </a:lstStyle>
          <a:p>
            <a:r>
              <a:rPr lang="en-US"/>
              <a:t>Content Chart</a:t>
            </a:r>
          </a:p>
        </p:txBody>
      </p:sp>
      <p:sp>
        <p:nvSpPr>
          <p:cNvPr id="3" name="TextBox 2">
            <a:extLst>
              <a:ext uri="{FF2B5EF4-FFF2-40B4-BE49-F238E27FC236}">
                <a16:creationId xmlns:a16="http://schemas.microsoft.com/office/drawing/2014/main" id="{EE4B6C04-0F88-9D49-0867-C8E73C3C437D}"/>
              </a:ext>
            </a:extLst>
          </p:cNvPr>
          <p:cNvSpPr txBox="1"/>
          <p:nvPr userDrawn="1"/>
        </p:nvSpPr>
        <p:spPr>
          <a:xfrm>
            <a:off x="574505" y="6231593"/>
            <a:ext cx="258404" cy="461665"/>
          </a:xfrm>
          <a:prstGeom prst="rect">
            <a:avLst/>
          </a:prstGeom>
          <a:noFill/>
        </p:spPr>
        <p:txBody>
          <a:bodyPr wrap="none" rtlCol="0">
            <a:spAutoFit/>
          </a:bodyPr>
          <a:lstStyle/>
          <a:p>
            <a:r>
              <a:rPr lang="en-US" sz="2400">
                <a:solidFill>
                  <a:schemeClr val="accent5"/>
                </a:solidFill>
                <a:latin typeface="Source Sans Pro" panose="020B0503030403020204" pitchFamily="34" charset="77"/>
              </a:rPr>
              <a:t>|</a:t>
            </a:r>
          </a:p>
        </p:txBody>
      </p:sp>
      <p:sp>
        <p:nvSpPr>
          <p:cNvPr id="8" name="Content Placeholder 2">
            <a:extLst>
              <a:ext uri="{FF2B5EF4-FFF2-40B4-BE49-F238E27FC236}">
                <a16:creationId xmlns:a16="http://schemas.microsoft.com/office/drawing/2014/main" id="{5A2A59FC-9FE7-F24A-91E5-B2C1027EB935}"/>
              </a:ext>
            </a:extLst>
          </p:cNvPr>
          <p:cNvSpPr>
            <a:spLocks noGrp="1"/>
          </p:cNvSpPr>
          <p:nvPr>
            <p:ph idx="1"/>
          </p:nvPr>
        </p:nvSpPr>
        <p:spPr>
          <a:xfrm>
            <a:off x="832910" y="2125039"/>
            <a:ext cx="10353540" cy="3771114"/>
          </a:xfrm>
        </p:spPr>
        <p:txBody>
          <a:bodyPr>
            <a:normAutofit/>
          </a:bodyPr>
          <a:lstStyle>
            <a:lvl1pPr marL="0" indent="0">
              <a:buFont typeface="Arial" panose="020B0604020202020204" pitchFamily="34" charset="0"/>
              <a:buNone/>
              <a:defRPr sz="2000">
                <a:solidFill>
                  <a:schemeClr val="tx2"/>
                </a:solidFill>
              </a:defRPr>
            </a:lvl1pPr>
          </a:lstStyle>
          <a:p>
            <a:pPr lvl="0"/>
            <a:endParaRPr lang="en-US">
              <a:effectLst/>
            </a:endParaRPr>
          </a:p>
        </p:txBody>
      </p:sp>
      <p:pic>
        <p:nvPicPr>
          <p:cNvPr id="5" name="Picture 4" descr="A picture containing screenshot, rectangle, turquoise, colorfulness&#10;&#10;Description automatically generated">
            <a:extLst>
              <a:ext uri="{FF2B5EF4-FFF2-40B4-BE49-F238E27FC236}">
                <a16:creationId xmlns:a16="http://schemas.microsoft.com/office/drawing/2014/main" id="{6683AFDF-34EE-F8CA-E34B-7E544E9E7C85}"/>
              </a:ext>
            </a:extLst>
          </p:cNvPr>
          <p:cNvPicPr>
            <a:picLocks noChangeAspect="1"/>
          </p:cNvPicPr>
          <p:nvPr userDrawn="1"/>
        </p:nvPicPr>
        <p:blipFill>
          <a:blip r:embed="rId2"/>
          <a:stretch>
            <a:fillRect/>
          </a:stretch>
        </p:blipFill>
        <p:spPr>
          <a:xfrm>
            <a:off x="328220" y="6351306"/>
            <a:ext cx="258405" cy="258405"/>
          </a:xfrm>
          <a:prstGeom prst="rect">
            <a:avLst/>
          </a:prstGeom>
        </p:spPr>
      </p:pic>
      <p:pic>
        <p:nvPicPr>
          <p:cNvPr id="4" name="Picture 3">
            <a:extLst>
              <a:ext uri="{FF2B5EF4-FFF2-40B4-BE49-F238E27FC236}">
                <a16:creationId xmlns:a16="http://schemas.microsoft.com/office/drawing/2014/main" id="{9D8B3F87-E091-E888-005E-E64062D2671A}"/>
              </a:ext>
            </a:extLst>
          </p:cNvPr>
          <p:cNvPicPr>
            <a:picLocks noChangeAspect="1"/>
          </p:cNvPicPr>
          <p:nvPr userDrawn="1"/>
        </p:nvPicPr>
        <p:blipFill>
          <a:blip r:embed="rId3"/>
          <a:stretch>
            <a:fillRect/>
          </a:stretch>
        </p:blipFill>
        <p:spPr>
          <a:xfrm>
            <a:off x="832909" y="664282"/>
            <a:ext cx="2624801" cy="412771"/>
          </a:xfrm>
          <a:prstGeom prst="rect">
            <a:avLst/>
          </a:prstGeom>
        </p:spPr>
      </p:pic>
    </p:spTree>
    <p:extLst>
      <p:ext uri="{BB962C8B-B14F-4D97-AF65-F5344CB8AC3E}">
        <p14:creationId xmlns:p14="http://schemas.microsoft.com/office/powerpoint/2010/main" val="2803704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8AD7D6-1807-BE34-CC22-104D027FC18E}"/>
              </a:ext>
            </a:extLst>
          </p:cNvPr>
          <p:cNvSpPr>
            <a:spLocks noGrp="1"/>
          </p:cNvSpPr>
          <p:nvPr>
            <p:ph type="title"/>
          </p:nvPr>
        </p:nvSpPr>
        <p:spPr>
          <a:xfrm>
            <a:off x="838200" y="365125"/>
            <a:ext cx="10515600" cy="204072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D3C2D799-516B-CF3E-CBDC-3AC087B0D55B}"/>
              </a:ext>
            </a:extLst>
          </p:cNvPr>
          <p:cNvSpPr>
            <a:spLocks noGrp="1"/>
          </p:cNvSpPr>
          <p:nvPr>
            <p:ph type="body" idx="1"/>
          </p:nvPr>
        </p:nvSpPr>
        <p:spPr>
          <a:xfrm>
            <a:off x="838200" y="2405849"/>
            <a:ext cx="10515600" cy="37711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3880782-6B07-E444-5183-8C8EE5BB3D93}"/>
              </a:ext>
            </a:extLst>
          </p:cNvPr>
          <p:cNvSpPr>
            <a:spLocks noGrp="1"/>
          </p:cNvSpPr>
          <p:nvPr>
            <p:ph type="sldNum" sz="quarter" idx="4"/>
          </p:nvPr>
        </p:nvSpPr>
        <p:spPr>
          <a:xfrm>
            <a:off x="732695" y="6284537"/>
            <a:ext cx="1238956" cy="365125"/>
          </a:xfrm>
          <a:prstGeom prst="rect">
            <a:avLst/>
          </a:prstGeom>
        </p:spPr>
        <p:txBody>
          <a:bodyPr vert="horz" lIns="91440" tIns="45720" rIns="91440" bIns="45720" rtlCol="0" anchor="ctr"/>
          <a:lstStyle>
            <a:lvl1pPr algn="l">
              <a:defRPr sz="2000" spc="300">
                <a:solidFill>
                  <a:schemeClr val="tx1"/>
                </a:solidFill>
                <a:latin typeface="Calibri" panose="020F0502020204030204" pitchFamily="34" charset="0"/>
                <a:cs typeface="Calibri" panose="020F0502020204030204" pitchFamily="34" charset="0"/>
              </a:defRPr>
            </a:lvl1pPr>
          </a:lstStyle>
          <a:p>
            <a:fld id="{6254E36F-2850-8C42-9E8A-D4595CB6E263}" type="slidenum">
              <a:rPr lang="en-US" smtClean="0"/>
              <a:pPr/>
              <a:t>‹#›</a:t>
            </a:fld>
            <a:endParaRPr lang="en-US"/>
          </a:p>
        </p:txBody>
      </p:sp>
    </p:spTree>
    <p:extLst>
      <p:ext uri="{BB962C8B-B14F-4D97-AF65-F5344CB8AC3E}">
        <p14:creationId xmlns:p14="http://schemas.microsoft.com/office/powerpoint/2010/main" val="350610138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60" r:id="rId3"/>
    <p:sldLayoutId id="2147483691" r:id="rId4"/>
    <p:sldLayoutId id="2147483679" r:id="rId5"/>
  </p:sldLayoutIdLst>
  <p:hf hdr="0" ftr="0" dt="0"/>
  <p:txStyles>
    <p:titleStyle>
      <a:lvl1pPr algn="l" defTabSz="914400" rtl="0" eaLnBrk="1" latinLnBrk="0" hangingPunct="1">
        <a:lnSpc>
          <a:spcPct val="90000"/>
        </a:lnSpc>
        <a:spcBef>
          <a:spcPct val="0"/>
        </a:spcBef>
        <a:buNone/>
        <a:defRPr sz="5300" b="0" i="0" kern="1200" spc="90" baseline="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rgbClr val="333C3D"/>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inion Pro" panose="02040503050201020203" pitchFamily="18"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909AD-1708-7B93-C2FA-AFCD81D51C71}"/>
              </a:ext>
            </a:extLst>
          </p:cNvPr>
          <p:cNvSpPr>
            <a:spLocks noGrp="1"/>
          </p:cNvSpPr>
          <p:nvPr>
            <p:ph type="title"/>
          </p:nvPr>
        </p:nvSpPr>
        <p:spPr>
          <a:xfrm>
            <a:off x="3756060" y="558979"/>
            <a:ext cx="7442772" cy="669997"/>
          </a:xfrm>
        </p:spPr>
        <p:txBody>
          <a:bodyPr anchor="t">
            <a:normAutofit/>
          </a:bodyPr>
          <a:lstStyle/>
          <a:p>
            <a:pPr algn="r"/>
            <a:r>
              <a:rPr lang="en-US" sz="3600" dirty="0"/>
              <a:t>Buy/Sell Agreement Diagnostic</a:t>
            </a:r>
          </a:p>
        </p:txBody>
      </p:sp>
      <p:sp>
        <p:nvSpPr>
          <p:cNvPr id="4" name="Slide Number Placeholder 3">
            <a:extLst>
              <a:ext uri="{FF2B5EF4-FFF2-40B4-BE49-F238E27FC236}">
                <a16:creationId xmlns:a16="http://schemas.microsoft.com/office/drawing/2014/main" id="{3951EC01-3B20-B3DB-E315-54AC565ECDCA}"/>
              </a:ext>
            </a:extLst>
          </p:cNvPr>
          <p:cNvSpPr>
            <a:spLocks noGrp="1"/>
          </p:cNvSpPr>
          <p:nvPr>
            <p:ph type="sldNum" sz="quarter" idx="12"/>
          </p:nvPr>
        </p:nvSpPr>
        <p:spPr>
          <a:xfrm>
            <a:off x="732695" y="6284537"/>
            <a:ext cx="1238956" cy="365125"/>
          </a:xfrm>
        </p:spPr>
        <p:txBody>
          <a:bodyPr anchor="ctr">
            <a:normAutofit/>
          </a:bodyPr>
          <a:lstStyle/>
          <a:p>
            <a:pPr>
              <a:lnSpc>
                <a:spcPct val="90000"/>
              </a:lnSpc>
              <a:spcAft>
                <a:spcPts val="600"/>
              </a:spcAft>
            </a:pPr>
            <a:fld id="{6254E36F-2850-8C42-9E8A-D4595CB6E263}" type="slidenum">
              <a:rPr lang="en-US" sz="1900" smtClean="0"/>
              <a:pPr>
                <a:lnSpc>
                  <a:spcPct val="90000"/>
                </a:lnSpc>
                <a:spcAft>
                  <a:spcPts val="600"/>
                </a:spcAft>
              </a:pPr>
              <a:t>1</a:t>
            </a:fld>
            <a:endParaRPr lang="en-US" sz="1900"/>
          </a:p>
        </p:txBody>
      </p:sp>
      <p:sp>
        <p:nvSpPr>
          <p:cNvPr id="5" name="Content Placeholder 4">
            <a:extLst>
              <a:ext uri="{FF2B5EF4-FFF2-40B4-BE49-F238E27FC236}">
                <a16:creationId xmlns:a16="http://schemas.microsoft.com/office/drawing/2014/main" id="{F8F260F8-1550-4501-3EC4-C175C0EA837D}"/>
              </a:ext>
            </a:extLst>
          </p:cNvPr>
          <p:cNvSpPr>
            <a:spLocks noGrp="1"/>
          </p:cNvSpPr>
          <p:nvPr>
            <p:ph idx="1"/>
          </p:nvPr>
        </p:nvSpPr>
        <p:spPr>
          <a:xfrm>
            <a:off x="732695" y="1857910"/>
            <a:ext cx="10353540" cy="3771114"/>
          </a:xfrm>
        </p:spPr>
        <p:txBody>
          <a:bodyPr vert="horz" lIns="91440" tIns="45720" rIns="91440" bIns="45720" rtlCol="0" anchor="t">
            <a:normAutofit/>
          </a:bodyPr>
          <a:lstStyle/>
          <a:p>
            <a:r>
              <a:rPr lang="en-US" sz="1800" dirty="0">
                <a:solidFill>
                  <a:srgbClr val="333C3D"/>
                </a:solidFill>
                <a:latin typeface="Calibri"/>
                <a:ea typeface="Calibri"/>
                <a:cs typeface="Calibri"/>
              </a:rPr>
              <a:t>The buy-sell agreement is one of the most important documents a private company needs.  This important governance document determines how the company’s shares can be transferred and dictates the economic terms of how shareholders and the company will deal with each other.  </a:t>
            </a:r>
            <a:endParaRPr lang="en-US" dirty="0"/>
          </a:p>
          <a:p>
            <a:r>
              <a:rPr lang="en-US" sz="1800" dirty="0">
                <a:solidFill>
                  <a:srgbClr val="333C3D"/>
                </a:solidFill>
                <a:latin typeface="Calibri"/>
                <a:ea typeface="Calibri"/>
                <a:cs typeface="Calibri"/>
              </a:rPr>
              <a:t>Properly-structured, the buy-sell agreement achieves fairness for all and protects the company as well as the shareholders or family members.  Unfortunately, many companies’ agreements do not accomplish these goals. </a:t>
            </a:r>
            <a:endParaRPr lang="en-US">
              <a:solidFill>
                <a:srgbClr val="001B1D"/>
              </a:solidFill>
              <a:ea typeface="Calibri" panose="020F0502020204030204" pitchFamily="34" charset="0"/>
            </a:endParaRPr>
          </a:p>
          <a:p>
            <a:endParaRPr lang="en-US" b="1" u="sng" dirty="0">
              <a:solidFill>
                <a:srgbClr val="333C3D"/>
              </a:solidFill>
              <a:latin typeface="Calibri"/>
              <a:ea typeface="Calibri"/>
              <a:cs typeface="Calibri"/>
            </a:endParaRPr>
          </a:p>
          <a:p>
            <a:r>
              <a:rPr lang="en-US" b="1" u="sng" dirty="0">
                <a:solidFill>
                  <a:srgbClr val="333C3D"/>
                </a:solidFill>
                <a:latin typeface="Calibri"/>
                <a:ea typeface="Calibri"/>
                <a:cs typeface="Calibri"/>
              </a:rPr>
              <a:t>Diagnostic instructions</a:t>
            </a:r>
            <a:r>
              <a:rPr lang="en-US" b="1" dirty="0">
                <a:solidFill>
                  <a:srgbClr val="333C3D"/>
                </a:solidFill>
                <a:latin typeface="Calibri"/>
                <a:ea typeface="Calibri"/>
                <a:cs typeface="Calibri"/>
              </a:rPr>
              <a:t>: </a:t>
            </a:r>
            <a:endParaRPr lang="en-US" dirty="0">
              <a:solidFill>
                <a:srgbClr val="001B1D"/>
              </a:solidFill>
              <a:ea typeface="Calibri" panose="020F0502020204030204" pitchFamily="34" charset="0"/>
            </a:endParaRPr>
          </a:p>
          <a:p>
            <a:r>
              <a:rPr lang="en-US" sz="1800" b="1" dirty="0">
                <a:solidFill>
                  <a:srgbClr val="333C3D"/>
                </a:solidFill>
                <a:latin typeface="Calibri"/>
                <a:ea typeface="Calibri"/>
                <a:cs typeface="Calibri"/>
              </a:rPr>
              <a:t>Answer “yes” or “no” to the questions on the following page based on the current circumstances in your organization.  </a:t>
            </a:r>
          </a:p>
          <a:p>
            <a:r>
              <a:rPr lang="en-US" sz="1800" b="1" dirty="0">
                <a:solidFill>
                  <a:srgbClr val="333C3D"/>
                </a:solidFill>
                <a:latin typeface="Calibri"/>
                <a:ea typeface="Calibri"/>
                <a:cs typeface="Calibri"/>
              </a:rPr>
              <a:t>If your answer is “yes” for any of the questions, you may want to consider reevaluating your company’s buy-sell agreement and consulting an advisor for additional help.</a:t>
            </a:r>
            <a:endParaRPr lang="en-US" dirty="0"/>
          </a:p>
        </p:txBody>
      </p:sp>
    </p:spTree>
    <p:extLst>
      <p:ext uri="{BB962C8B-B14F-4D97-AF65-F5344CB8AC3E}">
        <p14:creationId xmlns:p14="http://schemas.microsoft.com/office/powerpoint/2010/main" val="290980675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6DEF5-B433-61AF-7C6E-B49974064BE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F309CC-6F7D-0482-B4DB-896E0DFE3FAB}"/>
              </a:ext>
            </a:extLst>
          </p:cNvPr>
          <p:cNvSpPr>
            <a:spLocks noGrp="1"/>
          </p:cNvSpPr>
          <p:nvPr>
            <p:ph type="title" idx="4294967295"/>
          </p:nvPr>
        </p:nvSpPr>
        <p:spPr>
          <a:xfrm>
            <a:off x="733425" y="6284913"/>
            <a:ext cx="457702"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fld id="{6254E36F-2850-8C42-9E8A-D4595CB6E263}" type="slidenum">
              <a:rPr kumimoji="0" lang="en-US" sz="1900" b="0" i="0" u="none" strike="noStrike" kern="1200" cap="none" spc="300" normalizeH="0" baseline="0" noProof="0" smtClean="0">
                <a:ln>
                  <a:noFill/>
                </a:ln>
                <a:solidFill>
                  <a:schemeClr val="tx1"/>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90000"/>
                </a:lnSpc>
                <a:spcBef>
                  <a:spcPts val="0"/>
                </a:spcBef>
                <a:spcAft>
                  <a:spcPts val="600"/>
                </a:spcAft>
                <a:buClrTx/>
                <a:buSzTx/>
                <a:buFontTx/>
                <a:buNone/>
                <a:tabLst/>
                <a:defRPr/>
              </a:pPr>
              <a:t>2</a:t>
            </a:fld>
            <a:endParaRPr kumimoji="0" lang="en-US" sz="1900" b="0" i="0" u="none" strike="noStrike" kern="1200" cap="none" spc="30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graphicFrame>
        <p:nvGraphicFramePr>
          <p:cNvPr id="8" name="Table 7">
            <a:extLst>
              <a:ext uri="{FF2B5EF4-FFF2-40B4-BE49-F238E27FC236}">
                <a16:creationId xmlns:a16="http://schemas.microsoft.com/office/drawing/2014/main" id="{0EE4C6B0-1BEA-2965-88D0-EAB4DA10C1E9}"/>
              </a:ext>
            </a:extLst>
          </p:cNvPr>
          <p:cNvGraphicFramePr>
            <a:graphicFrameLocks noGrp="1"/>
          </p:cNvGraphicFramePr>
          <p:nvPr>
            <p:extLst>
              <p:ext uri="{D42A27DB-BD31-4B8C-83A1-F6EECF244321}">
                <p14:modId xmlns:p14="http://schemas.microsoft.com/office/powerpoint/2010/main" val="391974668"/>
              </p:ext>
            </p:extLst>
          </p:nvPr>
        </p:nvGraphicFramePr>
        <p:xfrm>
          <a:off x="829354" y="1409629"/>
          <a:ext cx="10183972" cy="4678325"/>
        </p:xfrm>
        <a:graphic>
          <a:graphicData uri="http://schemas.openxmlformats.org/drawingml/2006/table">
            <a:tbl>
              <a:tblPr firstRow="1" bandRow="1">
                <a:tableStyleId>{5C22544A-7EE6-4342-B048-85BDC9FD1C3A}</a:tableStyleId>
              </a:tblPr>
              <a:tblGrid>
                <a:gridCol w="839606">
                  <a:extLst>
                    <a:ext uri="{9D8B030D-6E8A-4147-A177-3AD203B41FA5}">
                      <a16:colId xmlns:a16="http://schemas.microsoft.com/office/drawing/2014/main" val="1087283054"/>
                    </a:ext>
                  </a:extLst>
                </a:gridCol>
                <a:gridCol w="7813519">
                  <a:extLst>
                    <a:ext uri="{9D8B030D-6E8A-4147-A177-3AD203B41FA5}">
                      <a16:colId xmlns:a16="http://schemas.microsoft.com/office/drawing/2014/main" val="3589227222"/>
                    </a:ext>
                  </a:extLst>
                </a:gridCol>
                <a:gridCol w="678094">
                  <a:extLst>
                    <a:ext uri="{9D8B030D-6E8A-4147-A177-3AD203B41FA5}">
                      <a16:colId xmlns:a16="http://schemas.microsoft.com/office/drawing/2014/main" val="1925725075"/>
                    </a:ext>
                  </a:extLst>
                </a:gridCol>
                <a:gridCol w="852753">
                  <a:extLst>
                    <a:ext uri="{9D8B030D-6E8A-4147-A177-3AD203B41FA5}">
                      <a16:colId xmlns:a16="http://schemas.microsoft.com/office/drawing/2014/main" val="2936052507"/>
                    </a:ext>
                  </a:extLst>
                </a:gridCol>
              </a:tblGrid>
              <a:tr h="480676">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algn="ctr"/>
                      <a:r>
                        <a:rPr lang="en-US">
                          <a:solidFill>
                            <a:srgbClr val="333C3D"/>
                          </a:solidFill>
                        </a:rPr>
                        <a:t>YES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algn="ctr"/>
                      <a:r>
                        <a:rPr lang="en-US">
                          <a:solidFill>
                            <a:srgbClr val="333C3D"/>
                          </a:solidFill>
                        </a:rPr>
                        <a:t>NO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2558851349"/>
                  </a:ext>
                </a:extLst>
              </a:tr>
              <a:tr h="480676">
                <a:tc>
                  <a:txBody>
                    <a:bodyPr/>
                    <a:lstStyle/>
                    <a:p>
                      <a:r>
                        <a:rPr lang="en-US" sz="1400">
                          <a:solidFill>
                            <a:srgbClr val="333C3D"/>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r>
                        <a:rPr lang="en-US" sz="1400">
                          <a:solidFill>
                            <a:srgbClr val="333C3D"/>
                          </a:solidFill>
                        </a:rPr>
                        <a:t>Our company has a buy/sell agreement.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algn="ctr"/>
                      <a:r>
                        <a:rPr lang="en-US" sz="2800">
                          <a:sym typeface="Wingdings" panose="05000000000000000000" pitchFamily="2" charset="2"/>
                        </a:rPr>
                        <a:t></a:t>
                      </a:r>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a:ln>
                            <a:noFill/>
                          </a:ln>
                          <a:solidFill>
                            <a:srgbClr val="00474C"/>
                          </a:solidFill>
                          <a:effectLst/>
                          <a:uLnTx/>
                          <a:uFillTx/>
                          <a:sym typeface="Wingdings" panose="05000000000000000000" pitchFamily="2" charset="2"/>
                        </a:rPr>
                        <a:t></a:t>
                      </a:r>
                      <a:endParaRPr kumimoji="0" lang="en-US" sz="1800" b="0" i="0" u="none" strike="noStrike" kern="1200" cap="none" spc="0" normalizeH="0" baseline="0" noProof="0">
                        <a:ln>
                          <a:noFill/>
                        </a:ln>
                        <a:solidFill>
                          <a:srgbClr val="00474C"/>
                        </a:solidFill>
                        <a:effectLst/>
                        <a:uLnTx/>
                        <a:uFillTx/>
                        <a:latin typeface="+mn-lt"/>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8896359"/>
                  </a:ext>
                </a:extLst>
              </a:tr>
              <a:tr h="480676">
                <a:tc>
                  <a:txBody>
                    <a:bodyPr/>
                    <a:lstStyle/>
                    <a:p>
                      <a:r>
                        <a:rPr lang="en-US" sz="1400">
                          <a:solidFill>
                            <a:srgbClr val="333C3D"/>
                          </a:solidFill>
                        </a:rPr>
                        <a:t>1a.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r>
                        <a:rPr lang="en-US" sz="1400">
                          <a:solidFill>
                            <a:srgbClr val="333C3D"/>
                          </a:solidFill>
                        </a:rPr>
                        <a:t>I don’t need a buy/sell agreement because I am the sole owner of my business, but I have a disaster plan instead.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pPr algn="ctr"/>
                      <a:r>
                        <a:rPr lang="en-US" sz="2800">
                          <a:sym typeface="Wingdings" panose="05000000000000000000" pitchFamily="2" charset="2"/>
                        </a:rPr>
                        <a:t></a:t>
                      </a: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a:ln>
                            <a:noFill/>
                          </a:ln>
                          <a:solidFill>
                            <a:srgbClr val="00474C"/>
                          </a:solidFill>
                          <a:effectLst/>
                          <a:uLnTx/>
                          <a:uFillTx/>
                          <a:sym typeface="Wingdings" panose="05000000000000000000" pitchFamily="2" charset="2"/>
                        </a:rPr>
                        <a:t></a:t>
                      </a:r>
                      <a:endParaRPr kumimoji="0" lang="en-US" sz="1800" b="0" i="0" u="none" strike="noStrike" kern="1200" cap="none" spc="0" normalizeH="0" baseline="0" noProof="0">
                        <a:ln>
                          <a:noFill/>
                        </a:ln>
                        <a:solidFill>
                          <a:srgbClr val="00474C"/>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extLst>
                  <a:ext uri="{0D108BD9-81ED-4DB2-BD59-A6C34878D82A}">
                    <a16:rowId xmlns:a16="http://schemas.microsoft.com/office/drawing/2014/main" val="3299928116"/>
                  </a:ext>
                </a:extLst>
              </a:tr>
              <a:tr h="480676">
                <a:tc>
                  <a:txBody>
                    <a:bodyPr/>
                    <a:lstStyle/>
                    <a:p>
                      <a:r>
                        <a:rPr lang="en-US" sz="1400">
                          <a:solidFill>
                            <a:srgbClr val="333C3D"/>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r>
                        <a:rPr lang="en-US" sz="1400">
                          <a:solidFill>
                            <a:srgbClr val="333C3D"/>
                          </a:solidFill>
                        </a:rPr>
                        <a:t>Our buy/sell agreement has been reviewed/updated within the last 5 years.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ctr"/>
                      <a:r>
                        <a:rPr lang="en-US" sz="2800">
                          <a:sym typeface="Wingdings" panose="05000000000000000000" pitchFamily="2" charset="2"/>
                        </a:rPr>
                        <a:t></a:t>
                      </a: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a:ln>
                            <a:noFill/>
                          </a:ln>
                          <a:solidFill>
                            <a:srgbClr val="00474C"/>
                          </a:solidFill>
                          <a:effectLst/>
                          <a:uLnTx/>
                          <a:uFillTx/>
                          <a:sym typeface="Wingdings" panose="05000000000000000000" pitchFamily="2" charset="2"/>
                        </a:rPr>
                        <a:t></a:t>
                      </a:r>
                      <a:endParaRPr kumimoji="0" lang="en-US" sz="1800" b="0" i="0" u="none" strike="noStrike" kern="1200" cap="none" spc="0" normalizeH="0" baseline="0" noProof="0">
                        <a:ln>
                          <a:noFill/>
                        </a:ln>
                        <a:solidFill>
                          <a:srgbClr val="00474C"/>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55498428"/>
                  </a:ext>
                </a:extLst>
              </a:tr>
              <a:tr h="480676">
                <a:tc>
                  <a:txBody>
                    <a:bodyPr/>
                    <a:lstStyle/>
                    <a:p>
                      <a:r>
                        <a:rPr lang="en-US" sz="1400">
                          <a:solidFill>
                            <a:srgbClr val="333C3D"/>
                          </a:solidFill>
                        </a:rPr>
                        <a:t>3.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a:solidFill>
                            <a:srgbClr val="333C3D"/>
                          </a:solidFill>
                        </a:rPr>
                        <a:t>The valuation result within our buy/sell agreement is known, available, and reviewed annually.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2800">
                          <a:sym typeface="Wingdings" panose="05000000000000000000" pitchFamily="2" charset="2"/>
                        </a:rPr>
                        <a:t></a:t>
                      </a: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a:ln>
                            <a:noFill/>
                          </a:ln>
                          <a:solidFill>
                            <a:srgbClr val="00474C"/>
                          </a:solidFill>
                          <a:effectLst/>
                          <a:uLnTx/>
                          <a:uFillTx/>
                          <a:sym typeface="Wingdings" panose="05000000000000000000" pitchFamily="2" charset="2"/>
                        </a:rPr>
                        <a:t></a:t>
                      </a:r>
                      <a:endParaRPr kumimoji="0" lang="en-US" sz="1800" b="0" i="0" u="none" strike="noStrike" kern="1200" cap="none" spc="0" normalizeH="0" baseline="0" noProof="0">
                        <a:ln>
                          <a:noFill/>
                        </a:ln>
                        <a:solidFill>
                          <a:srgbClr val="00474C"/>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09795579"/>
                  </a:ext>
                </a:extLst>
              </a:tr>
              <a:tr h="480676">
                <a:tc>
                  <a:txBody>
                    <a:bodyPr/>
                    <a:lstStyle/>
                    <a:p>
                      <a:r>
                        <a:rPr lang="en-US" sz="1400">
                          <a:solidFill>
                            <a:srgbClr val="333C3D"/>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r>
                        <a:rPr lang="en-US" sz="1400">
                          <a:solidFill>
                            <a:srgbClr val="333C3D"/>
                          </a:solidFill>
                        </a:rPr>
                        <a:t>The insurance coverage related to our buy/sell agreement has been reviewed within the last 3-5 years.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ctr"/>
                      <a:r>
                        <a:rPr lang="en-US" sz="2800">
                          <a:sym typeface="Wingdings" panose="05000000000000000000" pitchFamily="2" charset="2"/>
                        </a:rPr>
                        <a:t></a:t>
                      </a: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a:ln>
                            <a:noFill/>
                          </a:ln>
                          <a:solidFill>
                            <a:srgbClr val="00474C"/>
                          </a:solidFill>
                          <a:effectLst/>
                          <a:uLnTx/>
                          <a:uFillTx/>
                          <a:sym typeface="Wingdings" panose="05000000000000000000" pitchFamily="2" charset="2"/>
                        </a:rPr>
                        <a:t></a:t>
                      </a:r>
                      <a:endParaRPr kumimoji="0" lang="en-US" sz="1800" b="0" i="0" u="none" strike="noStrike" kern="1200" cap="none" spc="0" normalizeH="0" baseline="0" noProof="0">
                        <a:ln>
                          <a:noFill/>
                        </a:ln>
                        <a:solidFill>
                          <a:srgbClr val="00474C"/>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91438598"/>
                  </a:ext>
                </a:extLst>
              </a:tr>
              <a:tr h="546571">
                <a:tc>
                  <a:txBody>
                    <a:bodyPr/>
                    <a:lstStyle/>
                    <a:p>
                      <a:r>
                        <a:rPr lang="en-US" sz="1400">
                          <a:solidFill>
                            <a:srgbClr val="333C3D"/>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r>
                        <a:rPr lang="en-US" sz="1400">
                          <a:solidFill>
                            <a:srgbClr val="333C3D"/>
                          </a:solidFill>
                        </a:rPr>
                        <a:t>We have a good working knowledge of the terms and conditions within our buy/sell agreement and the effect that they have on our business, as well as the shareholders and their families.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pPr algn="ctr"/>
                      <a:r>
                        <a:rPr lang="en-US" sz="2800">
                          <a:sym typeface="Wingdings" panose="05000000000000000000" pitchFamily="2" charset="2"/>
                        </a:rPr>
                        <a:t></a:t>
                      </a: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a:ln>
                            <a:noFill/>
                          </a:ln>
                          <a:solidFill>
                            <a:srgbClr val="00474C"/>
                          </a:solidFill>
                          <a:effectLst/>
                          <a:uLnTx/>
                          <a:uFillTx/>
                          <a:sym typeface="Wingdings" panose="05000000000000000000" pitchFamily="2" charset="2"/>
                        </a:rPr>
                        <a:t></a:t>
                      </a:r>
                      <a:endParaRPr kumimoji="0" lang="en-US" sz="1800" b="0" i="0" u="none" strike="noStrike" kern="1200" cap="none" spc="0" normalizeH="0" baseline="0" noProof="0">
                        <a:ln>
                          <a:noFill/>
                        </a:ln>
                        <a:solidFill>
                          <a:srgbClr val="00474C"/>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6F5"/>
                    </a:solidFill>
                  </a:tcPr>
                </a:tc>
                <a:extLst>
                  <a:ext uri="{0D108BD9-81ED-4DB2-BD59-A6C34878D82A}">
                    <a16:rowId xmlns:a16="http://schemas.microsoft.com/office/drawing/2014/main" val="2251151663"/>
                  </a:ext>
                </a:extLst>
              </a:tr>
              <a:tr h="542118">
                <a:tc>
                  <a:txBody>
                    <a:bodyPr/>
                    <a:lstStyle/>
                    <a:p>
                      <a:r>
                        <a:rPr lang="en-US" sz="1400">
                          <a:solidFill>
                            <a:srgbClr val="333C3D"/>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a:solidFill>
                            <a:srgbClr val="333C3D"/>
                          </a:solidFill>
                        </a:rPr>
                        <a:t>Our buy/sell agreement reflects the uniqueness of our business and our shareholder group and represents our mutual agreement with each other.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2800">
                          <a:sym typeface="Wingdings" panose="05000000000000000000" pitchFamily="2" charset="2"/>
                        </a:rPr>
                        <a:t></a:t>
                      </a: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a:ln>
                            <a:noFill/>
                          </a:ln>
                          <a:solidFill>
                            <a:srgbClr val="00474C"/>
                          </a:solidFill>
                          <a:effectLst/>
                          <a:uLnTx/>
                          <a:uFillTx/>
                          <a:sym typeface="Wingdings" panose="05000000000000000000" pitchFamily="2" charset="2"/>
                        </a:rPr>
                        <a:t></a:t>
                      </a:r>
                      <a:endParaRPr kumimoji="0" lang="en-US" sz="1800" b="0" i="0" u="none" strike="noStrike" kern="1200" cap="none" spc="0" normalizeH="0" baseline="0" noProof="0">
                        <a:ln>
                          <a:noFill/>
                        </a:ln>
                        <a:solidFill>
                          <a:srgbClr val="00474C"/>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2809143"/>
                  </a:ext>
                </a:extLst>
              </a:tr>
              <a:tr h="120548">
                <a:tc>
                  <a:txBody>
                    <a:bodyPr/>
                    <a:lstStyle/>
                    <a:p>
                      <a:r>
                        <a:rPr lang="en-US" sz="1400">
                          <a:solidFill>
                            <a:srgbClr val="333C3D"/>
                          </a:solidFill>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a:solidFill>
                            <a:srgbClr val="333C3D"/>
                          </a:solidFill>
                        </a:rPr>
                        <a:t>We understand how the provisions of our buy/sell agreement could affect our estate planning strategy.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2800">
                          <a:sym typeface="Wingdings" panose="05000000000000000000" pitchFamily="2" charset="2"/>
                        </a:rPr>
                        <a:t></a:t>
                      </a: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rgbClr val="00474C"/>
                          </a:solidFill>
                          <a:effectLst/>
                          <a:uLnTx/>
                          <a:uFillTx/>
                          <a:sym typeface="Wingdings" panose="05000000000000000000" pitchFamily="2" charset="2"/>
                        </a:rPr>
                        <a:t></a:t>
                      </a:r>
                      <a:endParaRPr kumimoji="0" lang="en-US" sz="1800" b="0" i="0" u="none" strike="noStrike" kern="1200" cap="none" spc="0" normalizeH="0" baseline="0" noProof="0" dirty="0">
                        <a:ln>
                          <a:noFill/>
                        </a:ln>
                        <a:solidFill>
                          <a:srgbClr val="00474C"/>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54801976"/>
                  </a:ext>
                </a:extLst>
              </a:tr>
            </a:tbl>
          </a:graphicData>
        </a:graphic>
      </p:graphicFrame>
    </p:spTree>
    <p:extLst>
      <p:ext uri="{BB962C8B-B14F-4D97-AF65-F5344CB8AC3E}">
        <p14:creationId xmlns:p14="http://schemas.microsoft.com/office/powerpoint/2010/main" val="806469503"/>
      </p:ext>
    </p:extLst>
  </p:cSld>
  <p:clrMapOvr>
    <a:masterClrMapping/>
  </p:clrMapOvr>
  <p:transition>
    <p:fade/>
  </p:transition>
</p:sld>
</file>

<file path=ppt/theme/theme1.xml><?xml version="1.0" encoding="utf-8"?>
<a:theme xmlns:a="http://schemas.openxmlformats.org/drawingml/2006/main" name="Office Theme">
  <a:themeElements>
    <a:clrScheme name="Kreischer Miller">
      <a:dk1>
        <a:srgbClr val="00474C"/>
      </a:dk1>
      <a:lt1>
        <a:srgbClr val="F7F6F5"/>
      </a:lt1>
      <a:dk2>
        <a:srgbClr val="001B1D"/>
      </a:dk2>
      <a:lt2>
        <a:srgbClr val="172020"/>
      </a:lt2>
      <a:accent1>
        <a:srgbClr val="EC6122"/>
      </a:accent1>
      <a:accent2>
        <a:srgbClr val="706993"/>
      </a:accent2>
      <a:accent3>
        <a:srgbClr val="368F8B"/>
      </a:accent3>
      <a:accent4>
        <a:srgbClr val="838949"/>
      </a:accent4>
      <a:accent5>
        <a:srgbClr val="EDE6E3"/>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397C8A85ECD149B75122886BCB686F" ma:contentTypeVersion="18" ma:contentTypeDescription="Create a new document." ma:contentTypeScope="" ma:versionID="2eeff1b060ac5a8a73d708c860827091">
  <xsd:schema xmlns:xsd="http://www.w3.org/2001/XMLSchema" xmlns:xs="http://www.w3.org/2001/XMLSchema" xmlns:p="http://schemas.microsoft.com/office/2006/metadata/properties" xmlns:ns2="59649137-f004-4a37-8a12-b030ddfba438" xmlns:ns3="2f0b609e-1a02-427d-b405-e4e409c63836" targetNamespace="http://schemas.microsoft.com/office/2006/metadata/properties" ma:root="true" ma:fieldsID="f18a4ddac147fd60012946a9b222c77a" ns2:_="" ns3:_="">
    <xsd:import namespace="59649137-f004-4a37-8a12-b030ddfba438"/>
    <xsd:import namespace="2f0b609e-1a02-427d-b405-e4e409c6383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2:SharedWithUsers" minOccurs="0"/>
                <xsd:element ref="ns2:SharedWithDetails" minOccurs="0"/>
                <xsd:element ref="ns3:MediaServiceAutoKeyPoints" minOccurs="0"/>
                <xsd:element ref="ns3:MediaServiceKeyPoints" minOccurs="0"/>
                <xsd:element ref="ns3:MediaServiceOCR"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649137-f004-4a37-8a12-b030ddfba43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f7347382-04ba-40da-a8eb-cec68341cfa2}" ma:internalName="TaxCatchAll" ma:showField="CatchAllData" ma:web="59649137-f004-4a37-8a12-b030ddfba43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f0b609e-1a02-427d-b405-e4e409c638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LengthInSeconds" ma:index="13" nillable="true" ma:displayName="Length (seconds)"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7c73412-6d6c-43b9-8330-b6af6913d3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SharedWithUsers xmlns="59649137-f004-4a37-8a12-b030ddfba438">
      <UserInfo>
        <DisplayName>Cindy M. Giordano</DisplayName>
        <AccountId>14</AccountId>
        <AccountType/>
      </UserInfo>
    </SharedWithUsers>
    <TaxCatchAll xmlns="59649137-f004-4a37-8a12-b030ddfba438" xsi:nil="true"/>
    <lcf76f155ced4ddcb4097134ff3c332f xmlns="2f0b609e-1a02-427d-b405-e4e409c63836">
      <Terms xmlns="http://schemas.microsoft.com/office/infopath/2007/PartnerControls"/>
    </lcf76f155ced4ddcb4097134ff3c332f>
    <_dlc_DocId xmlns="59649137-f004-4a37-8a12-b030ddfba438">DDACSR4TAF6J-825970698-86166</_dlc_DocId>
    <_dlc_DocIdUrl xmlns="59649137-f004-4a37-8a12-b030ddfba438">
      <Url>https://kreischermiller.sharepoint.com/sites/KMPermData/_layouts/15/DocIdRedir.aspx?ID=DDACSR4TAF6J-825970698-86166</Url>
      <Description>DDACSR4TAF6J-825970698-86166</Description>
    </_dlc_DocIdUrl>
  </documentManagement>
</p:properties>
</file>

<file path=customXml/itemProps1.xml><?xml version="1.0" encoding="utf-8"?>
<ds:datastoreItem xmlns:ds="http://schemas.openxmlformats.org/officeDocument/2006/customXml" ds:itemID="{827F5D9F-3143-4CBD-8BF7-43DCB33C3529}">
  <ds:schemaRefs>
    <ds:schemaRef ds:uri="2f0b609e-1a02-427d-b405-e4e409c63836"/>
    <ds:schemaRef ds:uri="59649137-f004-4a37-8a12-b030ddfba4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02D86E6-C05A-4E37-AE52-657D9BA62C7D}">
  <ds:schemaRefs>
    <ds:schemaRef ds:uri="http://schemas.microsoft.com/sharepoint/v3/contenttype/forms"/>
  </ds:schemaRefs>
</ds:datastoreItem>
</file>

<file path=customXml/itemProps3.xml><?xml version="1.0" encoding="utf-8"?>
<ds:datastoreItem xmlns:ds="http://schemas.openxmlformats.org/officeDocument/2006/customXml" ds:itemID="{552096F3-D346-424E-B77C-346C699972AB}">
  <ds:schemaRefs>
    <ds:schemaRef ds:uri="http://schemas.microsoft.com/sharepoint/events"/>
  </ds:schemaRefs>
</ds:datastoreItem>
</file>

<file path=customXml/itemProps4.xml><?xml version="1.0" encoding="utf-8"?>
<ds:datastoreItem xmlns:ds="http://schemas.openxmlformats.org/officeDocument/2006/customXml" ds:itemID="{7843245A-07BA-4570-97D8-423720EB0013}">
  <ds:schemaRefs>
    <ds:schemaRef ds:uri="2f0b609e-1a02-427d-b405-e4e409c63836"/>
    <ds:schemaRef ds:uri="59649137-f004-4a37-8a12-b030ddfba43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563</Words>
  <Application>Microsoft Office PowerPoint</Application>
  <PresentationFormat>Widescreen</PresentationFormat>
  <Paragraphs>47</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Georgia</vt:lpstr>
      <vt:lpstr>Minion Pro</vt:lpstr>
      <vt:lpstr>Source Sans Pro</vt:lpstr>
      <vt:lpstr>Wingdings</vt:lpstr>
      <vt:lpstr>Office Theme</vt:lpstr>
      <vt:lpstr>Buy/Sell Agreement Diagnostic</vt:lpstr>
      <vt:lpstr>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Zakiyah Harrison</dc:creator>
  <cp:lastModifiedBy>Matt Hyde</cp:lastModifiedBy>
  <cp:revision>15</cp:revision>
  <cp:lastPrinted>2023-07-06T20:41:16Z</cp:lastPrinted>
  <dcterms:created xsi:type="dcterms:W3CDTF">2023-05-23T17:35:19Z</dcterms:created>
  <dcterms:modified xsi:type="dcterms:W3CDTF">2026-02-16T16:16:11Z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0x01010094397C8A85ECD149B75122886BCB686F</vt:lpwstr>
  </property>
  <property fmtid="{D5CDD505-2E9C-101B-9397-08002B2CF9AE}" pid="3" name="_dlc_DocIdItemGuid">
    <vt:lpwstr>039ad3f0-9242-475d-ae92-3ab13855fe6d</vt:lpwstr>
  </property>
  <property fmtid="{D5CDD505-2E9C-101B-9397-08002B2CF9AE}" pid="4" name="MediaServiceImageTags">
    <vt:lpwstr/>
  </property>
  <property fmtid="{D5CDD505-2E9C-101B-9397-08002B2CF9AE}" pid="5" name="_dlc_policyId">
    <vt:lpwstr>/sites/KMFirmData/FirmData</vt:lpwstr>
  </property>
  <property fmtid="{D5CDD505-2E9C-101B-9397-08002B2CF9AE}" pid="6" name="ItemRetentionFormula">
    <vt:lpwstr/>
  </property>
</Properties>
</file>